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1"/>
  </p:notesMasterIdLst>
  <p:sldIdLst>
    <p:sldId id="257" r:id="rId2"/>
    <p:sldId id="303" r:id="rId3"/>
    <p:sldId id="258" r:id="rId4"/>
    <p:sldId id="264" r:id="rId5"/>
    <p:sldId id="271" r:id="rId6"/>
    <p:sldId id="259" r:id="rId7"/>
    <p:sldId id="270" r:id="rId8"/>
    <p:sldId id="260" r:id="rId9"/>
    <p:sldId id="281" r:id="rId10"/>
    <p:sldId id="266" r:id="rId11"/>
    <p:sldId id="272" r:id="rId12"/>
    <p:sldId id="276" r:id="rId13"/>
    <p:sldId id="284" r:id="rId14"/>
    <p:sldId id="273" r:id="rId15"/>
    <p:sldId id="279" r:id="rId16"/>
    <p:sldId id="277" r:id="rId17"/>
    <p:sldId id="278" r:id="rId18"/>
    <p:sldId id="274" r:id="rId19"/>
    <p:sldId id="275" r:id="rId20"/>
    <p:sldId id="283" r:id="rId21"/>
    <p:sldId id="261" r:id="rId22"/>
    <p:sldId id="267" r:id="rId23"/>
    <p:sldId id="269" r:id="rId24"/>
    <p:sldId id="280" r:id="rId25"/>
    <p:sldId id="262" r:id="rId26"/>
    <p:sldId id="268" r:id="rId27"/>
    <p:sldId id="263" r:id="rId28"/>
    <p:sldId id="265" r:id="rId29"/>
    <p:sldId id="302" r:id="rId30"/>
  </p:sldIdLst>
  <p:sldSz cx="12192000" cy="68580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Calibri Light" panose="020F0302020204030204" pitchFamily="34" charset="0"/>
      <p:regular r:id="rId36"/>
      <p:italic r:id="rId37"/>
    </p:embeddedFont>
    <p:embeddedFont>
      <p:font typeface="Consolas" panose="020B0609020204030204" pitchFamily="49" charset="0"/>
      <p:regular r:id="rId38"/>
      <p:bold r:id="rId39"/>
      <p:italic r:id="rId40"/>
      <p:boldItalic r:id="rId41"/>
    </p:embeddedFont>
    <p:embeddedFont>
      <p:font typeface="Lucida Console" panose="020B0609040504020204" pitchFamily="49" charset="0"/>
      <p:regular r:id="rId42"/>
    </p:embeddedFont>
    <p:embeddedFont>
      <p:font typeface="Open Sans" panose="020B0604020202020204" charset="0"/>
      <p:regular r:id="rId43"/>
      <p:bold r:id="rId44"/>
    </p:embeddedFont>
    <p:embeddedFont>
      <p:font typeface="Open Sans Semibold" panose="020B0604020202020204" charset="0"/>
      <p:bold r:id="rId45"/>
    </p:embeddedFont>
    <p:embeddedFont>
      <p:font typeface="Raleway Medium" panose="020B0604020202020204" charset="0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FFFFFF"/>
    <a:srgbClr val="28A7F0"/>
    <a:srgbClr val="0E8BD0"/>
    <a:srgbClr val="0367A1"/>
    <a:srgbClr val="0C73AC"/>
    <a:srgbClr val="B2B2B2"/>
    <a:srgbClr val="383838"/>
    <a:srgbClr val="152435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13D71F-96B6-4CDD-8F52-8DBE509560AE}" v="6" dt="2019-04-24T08:34:54.8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86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951" y="6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teri Stenius" userId="33af9bd2-66f4-4a61-b3e8-73c4e72274d1" providerId="ADAL" clId="{DC13D71F-96B6-4CDD-8F52-8DBE509560AE}"/>
    <pc:docChg chg="undo custSel modSld">
      <pc:chgData name="Petteri Stenius" userId="33af9bd2-66f4-4a61-b3e8-73c4e72274d1" providerId="ADAL" clId="{DC13D71F-96B6-4CDD-8F52-8DBE509560AE}" dt="2019-04-24T08:34:54.811" v="20"/>
      <pc:docMkLst>
        <pc:docMk/>
      </pc:docMkLst>
      <pc:sldChg chg="modTransition">
        <pc:chgData name="Petteri Stenius" userId="33af9bd2-66f4-4a61-b3e8-73c4e72274d1" providerId="ADAL" clId="{DC13D71F-96B6-4CDD-8F52-8DBE509560AE}" dt="2019-04-24T08:34:54.811" v="20"/>
        <pc:sldMkLst>
          <pc:docMk/>
          <pc:sldMk cId="3770295039" sldId="263"/>
        </pc:sldMkLst>
      </pc:sldChg>
      <pc:sldChg chg="modSp">
        <pc:chgData name="Petteri Stenius" userId="33af9bd2-66f4-4a61-b3e8-73c4e72274d1" providerId="ADAL" clId="{DC13D71F-96B6-4CDD-8F52-8DBE509560AE}" dt="2019-04-23T08:26:12.791" v="12" actId="20577"/>
        <pc:sldMkLst>
          <pc:docMk/>
          <pc:sldMk cId="219741877" sldId="264"/>
        </pc:sldMkLst>
        <pc:spChg chg="mod">
          <ac:chgData name="Petteri Stenius" userId="33af9bd2-66f4-4a61-b3e8-73c4e72274d1" providerId="ADAL" clId="{DC13D71F-96B6-4CDD-8F52-8DBE509560AE}" dt="2019-04-23T08:26:12.791" v="12" actId="20577"/>
          <ac:spMkLst>
            <pc:docMk/>
            <pc:sldMk cId="219741877" sldId="264"/>
            <ac:spMk id="3" creationId="{943BF3B3-C419-4321-BE7A-772920A99E7B}"/>
          </ac:spMkLst>
        </pc:spChg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4038720417" sldId="266"/>
        </pc:sldMkLst>
      </pc:sldChg>
      <pc:sldChg chg="modSp">
        <pc:chgData name="Petteri Stenius" userId="33af9bd2-66f4-4a61-b3e8-73c4e72274d1" providerId="ADAL" clId="{DC13D71F-96B6-4CDD-8F52-8DBE509560AE}" dt="2019-04-23T08:45:03.671" v="18"/>
        <pc:sldMkLst>
          <pc:docMk/>
          <pc:sldMk cId="671918037" sldId="267"/>
        </pc:sldMkLst>
        <pc:spChg chg="mod">
          <ac:chgData name="Petteri Stenius" userId="33af9bd2-66f4-4a61-b3e8-73c4e72274d1" providerId="ADAL" clId="{DC13D71F-96B6-4CDD-8F52-8DBE509560AE}" dt="2019-04-23T08:45:03.671" v="18"/>
          <ac:spMkLst>
            <pc:docMk/>
            <pc:sldMk cId="671918037" sldId="267"/>
            <ac:spMk id="7" creationId="{F3D7000A-1ED6-4AD7-B0FB-D63746100C6C}"/>
          </ac:spMkLst>
        </pc:spChg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3103870698" sldId="272"/>
        </pc:sldMkLst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2040738860" sldId="273"/>
        </pc:sldMkLst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3264195625" sldId="274"/>
        </pc:sldMkLst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4059223899" sldId="275"/>
        </pc:sldMkLst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4076368514" sldId="276"/>
        </pc:sldMkLst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3351986071" sldId="277"/>
        </pc:sldMkLst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360396669" sldId="278"/>
        </pc:sldMkLst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4000358874" sldId="279"/>
        </pc:sldMkLst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1018711263" sldId="281"/>
        </pc:sldMkLst>
      </pc:sldChg>
      <pc:sldChg chg="modTransition">
        <pc:chgData name="Petteri Stenius" userId="33af9bd2-66f4-4a61-b3e8-73c4e72274d1" providerId="ADAL" clId="{DC13D71F-96B6-4CDD-8F52-8DBE509560AE}" dt="2019-04-24T08:34:50.853" v="19"/>
        <pc:sldMkLst>
          <pc:docMk/>
          <pc:sldMk cId="2501030084" sldId="284"/>
        </pc:sldMkLst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7ED398-DAB6-4728-B0D8-BBFC9E94FEF3}" type="datetimeFigureOut">
              <a:rPr lang="en-US" smtClean="0"/>
              <a:t>9/18/2019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EED7A-40CE-48B5-B58E-D25D2865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116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28A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8B61770-85B9-6B4B-95A9-9F7839C52C7D}"/>
              </a:ext>
            </a:extLst>
          </p:cNvPr>
          <p:cNvGrpSpPr/>
          <p:nvPr userDrawn="1"/>
        </p:nvGrpSpPr>
        <p:grpSpPr>
          <a:xfrm>
            <a:off x="3638280" y="2261542"/>
            <a:ext cx="2767790" cy="535893"/>
            <a:chOff x="3662102" y="5331313"/>
            <a:chExt cx="2767790" cy="535893"/>
          </a:xfrm>
        </p:grpSpPr>
        <p:sp>
          <p:nvSpPr>
            <p:cNvPr id="11" name="Text Box 2">
              <a:extLst>
                <a:ext uri="{FF2B5EF4-FFF2-40B4-BE49-F238E27FC236}">
                  <a16:creationId xmlns:a16="http://schemas.microsoft.com/office/drawing/2014/main" id="{B7381D06-668A-A744-99CE-8912D43D55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85052" y="5360134"/>
              <a:ext cx="2644840" cy="491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dirty="0">
                  <a:solidFill>
                    <a:schemeClr val="bg1"/>
                  </a:solidFill>
                  <a:effectLst/>
                  <a:latin typeface="Open Sans Semibold"/>
                  <a:ea typeface="Calibri" panose="020F0502020204030204" pitchFamily="34" charset="0"/>
                  <a:cs typeface="Times New Roman" panose="02020603050405020304" pitchFamily="18" charset="0"/>
                </a:rPr>
                <a:t>Connecting Identity.</a:t>
              </a:r>
              <a:br>
                <a:rPr lang="en-US" sz="1100" dirty="0">
                  <a:solidFill>
                    <a:schemeClr val="bg1"/>
                  </a:solidFill>
                  <a:effectLst/>
                  <a:latin typeface="Open Sans Semibold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lang="en-US" sz="1100" dirty="0">
                  <a:solidFill>
                    <a:schemeClr val="bg1"/>
                  </a:solidFill>
                  <a:effectLst/>
                  <a:latin typeface="Open Sans Semibold"/>
                  <a:ea typeface="Calibri" panose="020F0502020204030204" pitchFamily="34" charset="0"/>
                  <a:cs typeface="Times New Roman" panose="02020603050405020304" pitchFamily="18" charset="0"/>
                </a:rPr>
                <a:t>Transforming Digital Business.</a:t>
              </a:r>
              <a:endParaRPr lang="en-US" sz="105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4A25ACD-E221-9544-A9CE-7D9A08462078}"/>
                </a:ext>
              </a:extLst>
            </p:cNvPr>
            <p:cNvCxnSpPr>
              <a:cxnSpLocks/>
            </p:cNvCxnSpPr>
            <p:nvPr/>
          </p:nvCxnSpPr>
          <p:spPr>
            <a:xfrm>
              <a:off x="3662102" y="5331313"/>
              <a:ext cx="0" cy="535893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ACE8A4B-21B3-824E-95EA-885FE4110D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05463" y="0"/>
            <a:ext cx="3486537" cy="5917734"/>
          </a:xfrm>
          <a:prstGeom prst="rect">
            <a:avLst/>
          </a:prstGeom>
        </p:spPr>
      </p:pic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7025DB3-9BF5-3F45-928B-C3CAB8465FB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87272" y="5033676"/>
            <a:ext cx="7939013" cy="1133475"/>
          </a:xfrm>
          <a:prstGeom prst="rect">
            <a:avLst/>
          </a:prstGeom>
        </p:spPr>
        <p:txBody>
          <a:bodyPr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0" i="0">
                <a:solidFill>
                  <a:srgbClr val="FFFFFF"/>
                </a:solidFill>
                <a:latin typeface="Raleway Medium" panose="020B05030301010600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-v4020 Medium" panose="00000600000000000000" pitchFamily="50" charset="0"/>
                <a:ea typeface="+mn-ea"/>
                <a:cs typeface="+mn-cs"/>
              </a:rPr>
              <a:t>Presenter name</a:t>
            </a:r>
            <a:b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-v4020 Medium" panose="00000600000000000000" pitchFamily="50" charset="0"/>
                <a:ea typeface="+mn-ea"/>
                <a:cs typeface="+mn-cs"/>
              </a:rPr>
            </a:b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-v4020 Medium" panose="00000600000000000000" pitchFamily="50" charset="0"/>
                <a:ea typeface="+mn-ea"/>
                <a:cs typeface="+mn-cs"/>
              </a:rPr>
              <a:t>date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15243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/>
            <a:endParaRPr lang="fi-FI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2FE5434-3463-BC4B-8E27-BED99122599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99160" y="3497898"/>
            <a:ext cx="7872881" cy="136655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cap="all" spc="-150" baseline="0">
                <a:solidFill>
                  <a:srgbClr val="FFFFFF"/>
                </a:solidFill>
              </a:defRPr>
            </a:lvl1pPr>
          </a:lstStyle>
          <a:p>
            <a:r>
              <a:rPr kumimoji="0" lang="en-US" sz="4900" b="1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aleway-v4020 SemiBold" panose="00000700000000000000" pitchFamily="50" charset="0"/>
                <a:ea typeface="+mj-ea"/>
                <a:cs typeface="+mj-cs"/>
              </a:rPr>
              <a:t>ADD YOUR TITLE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223A20-AC8C-4AE3-B259-AAFB03943D9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72" y="2166362"/>
            <a:ext cx="2587378" cy="73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6964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9" userDrawn="1">
          <p15:clr>
            <a:srgbClr val="FBAE40"/>
          </p15:clr>
        </p15:guide>
        <p15:guide id="2" orient="horz" pos="240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lid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7FBA2F-CF02-4CF4-8E46-14EFE52675C6}"/>
              </a:ext>
            </a:extLst>
          </p:cNvPr>
          <p:cNvSpPr/>
          <p:nvPr userDrawn="1"/>
        </p:nvSpPr>
        <p:spPr>
          <a:xfrm>
            <a:off x="3247" y="-48225"/>
            <a:ext cx="12192000" cy="1441001"/>
          </a:xfrm>
          <a:prstGeom prst="rect">
            <a:avLst/>
          </a:prstGeom>
          <a:solidFill>
            <a:srgbClr val="28A7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F68C6CD-FD98-4B10-A869-BF21FA94A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132275"/>
            <a:ext cx="10800000" cy="10800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B42F53-CB0D-4995-8345-EFE9560DD1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5325" y="1578449"/>
            <a:ext cx="10801350" cy="453298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latin typeface="Open Sans"/>
              </a:defRPr>
            </a:lvl1pPr>
            <a:lvl2pPr>
              <a:lnSpc>
                <a:spcPct val="100000"/>
              </a:lnSpc>
              <a:defRPr>
                <a:latin typeface="Open Sans"/>
              </a:defRPr>
            </a:lvl2pPr>
            <a:lvl3pPr marL="971550" indent="-228600">
              <a:lnSpc>
                <a:spcPct val="100000"/>
              </a:lnSpc>
              <a:buSzPct val="60000"/>
              <a:buFont typeface="Courier New" panose="02070309020205020404" pitchFamily="49" charset="0"/>
              <a:buChar char="o"/>
              <a:defRPr>
                <a:latin typeface="Open Sans"/>
              </a:defRPr>
            </a:lvl3pPr>
            <a:lvl4pPr marL="1428750" indent="-228600">
              <a:lnSpc>
                <a:spcPct val="100000"/>
              </a:lnSpc>
              <a:buSzPct val="60000"/>
              <a:buFont typeface="Wingdings" panose="05000000000000000000" pitchFamily="2" charset="2"/>
              <a:buChar char="Ø"/>
              <a:defRPr>
                <a:latin typeface="Open Sans"/>
              </a:defRPr>
            </a:lvl4pPr>
            <a:lvl5pPr>
              <a:lnSpc>
                <a:spcPct val="100000"/>
              </a:lnSpc>
              <a:defRPr>
                <a:latin typeface="Open Sans"/>
              </a:defRPr>
            </a:lvl5pPr>
          </a:lstStyle>
          <a:p>
            <a:r>
              <a:rPr lang="en-US" dirty="0">
                <a:solidFill>
                  <a:srgbClr val="595959"/>
                </a:solidFill>
              </a:rPr>
              <a:t>Edit Master text styles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Second level</a:t>
            </a:r>
          </a:p>
          <a:p>
            <a:pPr lvl="2"/>
            <a:r>
              <a:rPr lang="en-US" dirty="0">
                <a:solidFill>
                  <a:srgbClr val="595959"/>
                </a:solidFill>
              </a:rPr>
              <a:t>Third level</a:t>
            </a:r>
          </a:p>
          <a:p>
            <a:pPr lvl="3"/>
            <a:r>
              <a:rPr lang="en-US" dirty="0">
                <a:solidFill>
                  <a:srgbClr val="595959"/>
                </a:solidFill>
              </a:rPr>
              <a:t>Fourth level</a:t>
            </a:r>
          </a:p>
          <a:p>
            <a:pPr lvl="4"/>
            <a:r>
              <a:rPr lang="en-US" dirty="0">
                <a:solidFill>
                  <a:srgbClr val="595959"/>
                </a:solidFill>
              </a:rPr>
              <a:t>Fifth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0AC7E4-DA71-4238-A6B3-DD16526603B7}"/>
              </a:ext>
            </a:extLst>
          </p:cNvPr>
          <p:cNvSpPr txBox="1"/>
          <p:nvPr userDrawn="1"/>
        </p:nvSpPr>
        <p:spPr>
          <a:xfrm>
            <a:off x="9108485" y="6243330"/>
            <a:ext cx="28595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367A1"/>
                </a:solidFill>
              </a:rPr>
              <a:t>© 2019 Ubisecure Inc</a:t>
            </a:r>
            <a:r>
              <a:rPr lang="en-US" sz="900" baseline="0" dirty="0">
                <a:solidFill>
                  <a:srgbClr val="0367A1"/>
                </a:solidFill>
              </a:rPr>
              <a:t> &amp; its affiliates. All rights reserved.</a:t>
            </a:r>
            <a:endParaRPr lang="en-US" sz="900" dirty="0">
              <a:solidFill>
                <a:srgbClr val="0367A1"/>
              </a:solidFill>
            </a:endParaRP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FA17DEBD-78F7-42BF-AAC2-E8D66BFBAF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108485" y="6309585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705EC0A-2484-4AD8-9CFB-AE6E93B1B9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7" t="15308" r="29505" b="63130"/>
          <a:stretch/>
        </p:blipFill>
        <p:spPr>
          <a:xfrm>
            <a:off x="2294020" y="6170760"/>
            <a:ext cx="898036" cy="4956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834510-B9E4-4FD7-BC2A-0E83304DE2F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15" y="6143883"/>
            <a:ext cx="1828800" cy="52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087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lide with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7FBA2F-CF02-4CF4-8E46-14EFE52675C6}"/>
              </a:ext>
            </a:extLst>
          </p:cNvPr>
          <p:cNvSpPr/>
          <p:nvPr userDrawn="1"/>
        </p:nvSpPr>
        <p:spPr>
          <a:xfrm>
            <a:off x="3247" y="-48225"/>
            <a:ext cx="12192000" cy="1441001"/>
          </a:xfrm>
          <a:prstGeom prst="rect">
            <a:avLst/>
          </a:prstGeom>
          <a:solidFill>
            <a:srgbClr val="28A7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F68C6CD-FD98-4B10-A869-BF21FA94A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000" y="132275"/>
            <a:ext cx="10800000" cy="10800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31CB9-CE2A-43DA-87B8-A12BDE7E7015}"/>
              </a:ext>
            </a:extLst>
          </p:cNvPr>
          <p:cNvSpPr txBox="1"/>
          <p:nvPr userDrawn="1"/>
        </p:nvSpPr>
        <p:spPr>
          <a:xfrm>
            <a:off x="9108485" y="6243330"/>
            <a:ext cx="28595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367A1"/>
                </a:solidFill>
              </a:rPr>
              <a:t>© 2019 Ubisecure Inc</a:t>
            </a:r>
            <a:r>
              <a:rPr lang="en-US" sz="900" baseline="0" dirty="0">
                <a:solidFill>
                  <a:srgbClr val="0367A1"/>
                </a:solidFill>
              </a:rPr>
              <a:t> &amp; its affiliates. All rights reserved.</a:t>
            </a:r>
            <a:endParaRPr lang="en-US" sz="900" dirty="0">
              <a:solidFill>
                <a:srgbClr val="0367A1"/>
              </a:solidFill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FAF8D5AE-7DA7-412E-8500-91E4078684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108485" y="6309585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310256-F23E-4DD0-9AEE-E390AD9340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7" t="15308" r="29505" b="63130"/>
          <a:stretch/>
        </p:blipFill>
        <p:spPr>
          <a:xfrm>
            <a:off x="2294020" y="6170760"/>
            <a:ext cx="898036" cy="4956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3C45E0-014E-4D46-8CA3-6F96413C8BC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15" y="6143883"/>
            <a:ext cx="1828800" cy="52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43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lid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37FBA2F-CF02-4CF4-8E46-14EFE52675C6}"/>
              </a:ext>
            </a:extLst>
          </p:cNvPr>
          <p:cNvSpPr/>
          <p:nvPr userDrawn="1"/>
        </p:nvSpPr>
        <p:spPr>
          <a:xfrm>
            <a:off x="0" y="0"/>
            <a:ext cx="12192000" cy="1441001"/>
          </a:xfrm>
          <a:prstGeom prst="rect">
            <a:avLst/>
          </a:prstGeom>
          <a:solidFill>
            <a:srgbClr val="28A7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F68C6CD-FD98-4B10-A869-BF21FA94A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75" y="177437"/>
            <a:ext cx="10800000" cy="614292"/>
          </a:xfrm>
          <a:prstGeom prst="rect">
            <a:avLst/>
          </a:prstGeom>
        </p:spPr>
        <p:txBody>
          <a:bodyPr anchor="ctr"/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B42F53-CB0D-4995-8345-EFE9560DD1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5325" y="1578449"/>
            <a:ext cx="10801350" cy="453298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latin typeface="Open Sans"/>
              </a:defRPr>
            </a:lvl1pPr>
            <a:lvl2pPr>
              <a:lnSpc>
                <a:spcPct val="100000"/>
              </a:lnSpc>
              <a:defRPr>
                <a:latin typeface="Open Sans"/>
              </a:defRPr>
            </a:lvl2pPr>
            <a:lvl3pPr marL="971550" indent="-228600">
              <a:lnSpc>
                <a:spcPct val="100000"/>
              </a:lnSpc>
              <a:buSzPct val="60000"/>
              <a:buFont typeface="Courier New" panose="02070309020205020404" pitchFamily="49" charset="0"/>
              <a:buChar char="o"/>
              <a:defRPr>
                <a:latin typeface="Open Sans"/>
              </a:defRPr>
            </a:lvl3pPr>
            <a:lvl4pPr marL="1428750" indent="-228600">
              <a:lnSpc>
                <a:spcPct val="100000"/>
              </a:lnSpc>
              <a:buSzPct val="60000"/>
              <a:buFont typeface="Wingdings" panose="05000000000000000000" pitchFamily="2" charset="2"/>
              <a:buChar char="Ø"/>
              <a:defRPr>
                <a:latin typeface="Open Sans"/>
              </a:defRPr>
            </a:lvl4pPr>
            <a:lvl5pPr>
              <a:lnSpc>
                <a:spcPct val="100000"/>
              </a:lnSpc>
              <a:defRPr>
                <a:latin typeface="Open Sans"/>
              </a:defRPr>
            </a:lvl5pPr>
          </a:lstStyle>
          <a:p>
            <a:r>
              <a:rPr lang="en-US" dirty="0">
                <a:solidFill>
                  <a:srgbClr val="595959"/>
                </a:solidFill>
              </a:rPr>
              <a:t>Edit Master text styles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Second level</a:t>
            </a:r>
          </a:p>
          <a:p>
            <a:pPr lvl="2"/>
            <a:r>
              <a:rPr lang="en-US" dirty="0">
                <a:solidFill>
                  <a:srgbClr val="595959"/>
                </a:solidFill>
              </a:rPr>
              <a:t>Third level</a:t>
            </a:r>
          </a:p>
          <a:p>
            <a:pPr lvl="3"/>
            <a:r>
              <a:rPr lang="en-US" dirty="0">
                <a:solidFill>
                  <a:srgbClr val="595959"/>
                </a:solidFill>
              </a:rPr>
              <a:t>Fourth level</a:t>
            </a:r>
          </a:p>
          <a:p>
            <a:pPr lvl="4"/>
            <a:r>
              <a:rPr lang="en-US" dirty="0">
                <a:solidFill>
                  <a:srgbClr val="595959"/>
                </a:solidFill>
              </a:rPr>
              <a:t>Fifth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2CCE835-DB9A-4740-B772-F6133E2087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5325" y="823132"/>
            <a:ext cx="10800000" cy="4653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Raleway Medium" panose="020B0003030101060003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27D052-27EB-4F20-B808-622BBC796549}"/>
              </a:ext>
            </a:extLst>
          </p:cNvPr>
          <p:cNvSpPr txBox="1"/>
          <p:nvPr userDrawn="1"/>
        </p:nvSpPr>
        <p:spPr>
          <a:xfrm>
            <a:off x="9108485" y="6243330"/>
            <a:ext cx="28595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367A1"/>
                </a:solidFill>
              </a:rPr>
              <a:t>© 2019 Ubisecure Inc</a:t>
            </a:r>
            <a:r>
              <a:rPr lang="en-US" sz="900" baseline="0" dirty="0">
                <a:solidFill>
                  <a:srgbClr val="0367A1"/>
                </a:solidFill>
              </a:rPr>
              <a:t> &amp; its affiliates. All rights reserved.</a:t>
            </a:r>
            <a:endParaRPr lang="en-US" sz="900" dirty="0">
              <a:solidFill>
                <a:srgbClr val="0367A1"/>
              </a:solidFill>
            </a:endParaRPr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1C18E20B-985E-4272-A4AA-BE7D687665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108485" y="6309585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A992397-51A2-40CC-9B9B-AD33941D46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7" t="15308" r="29505" b="63130"/>
          <a:stretch/>
        </p:blipFill>
        <p:spPr>
          <a:xfrm>
            <a:off x="2294020" y="6170760"/>
            <a:ext cx="898036" cy="4956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9672427-841B-4A6B-B561-8FA13738F1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15" y="6143883"/>
            <a:ext cx="1828800" cy="52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424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98A44C4-7302-4367-AA1F-4DC016D8CFE5}"/>
              </a:ext>
            </a:extLst>
          </p:cNvPr>
          <p:cNvSpPr/>
          <p:nvPr userDrawn="1"/>
        </p:nvSpPr>
        <p:spPr>
          <a:xfrm>
            <a:off x="3247" y="-48225"/>
            <a:ext cx="12192000" cy="1441001"/>
          </a:xfrm>
          <a:prstGeom prst="rect">
            <a:avLst/>
          </a:prstGeom>
          <a:solidFill>
            <a:srgbClr val="28A7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247" y="132275"/>
            <a:ext cx="10800000" cy="10800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6000" y="1573277"/>
            <a:ext cx="5292000" cy="4530652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rgbClr val="383838"/>
                </a:solidFill>
                <a:latin typeface="Open Sans"/>
              </a:defRPr>
            </a:lvl1pPr>
            <a:lvl2pPr>
              <a:lnSpc>
                <a:spcPct val="100000"/>
              </a:lnSpc>
              <a:defRPr>
                <a:solidFill>
                  <a:srgbClr val="383838"/>
                </a:solidFill>
                <a:latin typeface="Open Sans"/>
              </a:defRPr>
            </a:lvl2pPr>
            <a:lvl3pPr marL="971550" indent="-228600">
              <a:lnSpc>
                <a:spcPct val="100000"/>
              </a:lnSpc>
              <a:buSzPct val="60000"/>
              <a:buFont typeface="Courier New" panose="02070309020205020404" pitchFamily="49" charset="0"/>
              <a:buChar char="o"/>
              <a:defRPr>
                <a:solidFill>
                  <a:srgbClr val="383838"/>
                </a:solidFill>
                <a:latin typeface="Open Sans"/>
              </a:defRPr>
            </a:lvl3pPr>
            <a:lvl4pPr marL="1428750" indent="-228600">
              <a:lnSpc>
                <a:spcPct val="100000"/>
              </a:lnSpc>
              <a:buSzPct val="60000"/>
              <a:buFont typeface="Wingdings" panose="05000000000000000000" pitchFamily="2" charset="2"/>
              <a:buChar char="Ø"/>
              <a:defRPr>
                <a:solidFill>
                  <a:srgbClr val="383838"/>
                </a:solidFill>
                <a:latin typeface="Open Sans"/>
              </a:defRPr>
            </a:lvl4pPr>
            <a:lvl5pPr>
              <a:lnSpc>
                <a:spcPct val="100000"/>
              </a:lnSpc>
              <a:defRPr>
                <a:solidFill>
                  <a:srgbClr val="383838"/>
                </a:solidFill>
                <a:latin typeface="Open Sans"/>
              </a:defRPr>
            </a:lvl5pPr>
          </a:lstStyle>
          <a:p>
            <a:r>
              <a:rPr lang="en-US" dirty="0">
                <a:solidFill>
                  <a:srgbClr val="595959"/>
                </a:solidFill>
              </a:rPr>
              <a:t>Edit Master text styles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Second level</a:t>
            </a:r>
          </a:p>
          <a:p>
            <a:pPr lvl="2"/>
            <a:r>
              <a:rPr lang="en-US" dirty="0">
                <a:solidFill>
                  <a:srgbClr val="595959"/>
                </a:solidFill>
              </a:rPr>
              <a:t>Third level</a:t>
            </a:r>
          </a:p>
          <a:p>
            <a:pPr lvl="3"/>
            <a:r>
              <a:rPr lang="en-US" dirty="0">
                <a:solidFill>
                  <a:srgbClr val="595959"/>
                </a:solidFill>
              </a:rPr>
              <a:t>Fourth level</a:t>
            </a:r>
          </a:p>
          <a:p>
            <a:pPr lvl="4"/>
            <a:r>
              <a:rPr lang="en-US" dirty="0">
                <a:solidFill>
                  <a:srgbClr val="595959"/>
                </a:solidFill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4000" y="1579073"/>
            <a:ext cx="5292000" cy="4524855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rgbClr val="595959"/>
                </a:solidFill>
                <a:latin typeface="Open Sans"/>
              </a:defRPr>
            </a:lvl1pPr>
            <a:lvl2pPr>
              <a:lnSpc>
                <a:spcPct val="100000"/>
              </a:lnSpc>
              <a:defRPr>
                <a:solidFill>
                  <a:srgbClr val="595959"/>
                </a:solidFill>
                <a:latin typeface="Open Sans"/>
              </a:defRPr>
            </a:lvl2pPr>
            <a:lvl3pPr marL="971550" indent="-228600">
              <a:lnSpc>
                <a:spcPct val="100000"/>
              </a:lnSpc>
              <a:buSzPct val="60000"/>
              <a:buFont typeface="Courier New" panose="02070309020205020404" pitchFamily="49" charset="0"/>
              <a:buChar char="o"/>
              <a:defRPr>
                <a:solidFill>
                  <a:srgbClr val="595959"/>
                </a:solidFill>
                <a:latin typeface="Open Sans"/>
              </a:defRPr>
            </a:lvl3pPr>
            <a:lvl4pPr marL="1428750" indent="-228600">
              <a:lnSpc>
                <a:spcPct val="100000"/>
              </a:lnSpc>
              <a:buSzPct val="60000"/>
              <a:buFont typeface="Wingdings" panose="05000000000000000000" pitchFamily="2" charset="2"/>
              <a:buChar char="Ø"/>
              <a:defRPr>
                <a:solidFill>
                  <a:srgbClr val="595959"/>
                </a:solidFill>
                <a:latin typeface="Open Sans"/>
              </a:defRPr>
            </a:lvl4pPr>
            <a:lvl5pPr>
              <a:lnSpc>
                <a:spcPct val="100000"/>
              </a:lnSpc>
              <a:defRPr>
                <a:solidFill>
                  <a:srgbClr val="595959"/>
                </a:solidFill>
                <a:latin typeface="Open Sans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75FBA7-4BE9-49B5-8965-A2B49110A240}"/>
              </a:ext>
            </a:extLst>
          </p:cNvPr>
          <p:cNvSpPr txBox="1"/>
          <p:nvPr userDrawn="1"/>
        </p:nvSpPr>
        <p:spPr>
          <a:xfrm>
            <a:off x="9108485" y="6243330"/>
            <a:ext cx="28595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367A1"/>
                </a:solidFill>
              </a:rPr>
              <a:t>© 2019 Ubisecure Inc</a:t>
            </a:r>
            <a:r>
              <a:rPr lang="en-US" sz="900" baseline="0" dirty="0">
                <a:solidFill>
                  <a:srgbClr val="0367A1"/>
                </a:solidFill>
              </a:rPr>
              <a:t> &amp; its affiliates. All rights reserved.</a:t>
            </a:r>
            <a:endParaRPr lang="en-US" sz="900" dirty="0">
              <a:solidFill>
                <a:srgbClr val="0367A1"/>
              </a:solidFill>
            </a:endParaRP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2BE61B77-5E84-4A3C-97CC-1125F92D95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108485" y="6309585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5C2C121-318D-4AFC-9A9B-99DD3C8089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27" t="15308" r="29505" b="63130"/>
          <a:stretch/>
        </p:blipFill>
        <p:spPr>
          <a:xfrm>
            <a:off x="2294020" y="6170760"/>
            <a:ext cx="898036" cy="4956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7EF569-8AF6-4F37-B1AC-748EAD64DA6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15" y="6143883"/>
            <a:ext cx="1828800" cy="52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312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650964"/>
            <a:ext cx="10515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Add your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01892"/>
            <a:ext cx="10515600" cy="11472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  <a:latin typeface="Raleway Medium" panose="020B06030301010600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8487872" y="6303162"/>
            <a:ext cx="28595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</a:rPr>
              <a:t>© 2019 Ubisecure, Inc</a:t>
            </a:r>
            <a:r>
              <a:rPr lang="en-US" sz="900" baseline="0" dirty="0">
                <a:solidFill>
                  <a:srgbClr val="FFFFFF"/>
                </a:solidFill>
              </a:rPr>
              <a:t> &amp; its affiliates. All rights reserved.</a:t>
            </a:r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17A0E4-5542-4C46-BAB6-4933554DCA6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550" y="5961235"/>
            <a:ext cx="2393488" cy="68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2961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409" userDrawn="1">
          <p15:clr>
            <a:srgbClr val="FBAE40"/>
          </p15:clr>
        </p15:guide>
        <p15:guide id="2" pos="57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solidFill>
          <a:srgbClr val="28A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3">
            <a:extLst>
              <a:ext uri="{FF2B5EF4-FFF2-40B4-BE49-F238E27FC236}">
                <a16:creationId xmlns:a16="http://schemas.microsoft.com/office/drawing/2014/main" id="{693A0C5E-F2B7-E948-B577-4A542C5350E4}"/>
              </a:ext>
            </a:extLst>
          </p:cNvPr>
          <p:cNvSpPr txBox="1">
            <a:spLocks/>
          </p:cNvSpPr>
          <p:nvPr userDrawn="1"/>
        </p:nvSpPr>
        <p:spPr>
          <a:xfrm>
            <a:off x="831850" y="986170"/>
            <a:ext cx="10515600" cy="22125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rgbClr val="0E8BD0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Raleway-v4020 Medium"/>
                <a:ea typeface="+mj-ea"/>
                <a:cs typeface="+mj-cs"/>
              </a:rPr>
              <a:t>Thank you</a:t>
            </a:r>
          </a:p>
        </p:txBody>
      </p:sp>
      <p:sp>
        <p:nvSpPr>
          <p:cNvPr id="55" name="Text Placeholder 4">
            <a:extLst>
              <a:ext uri="{FF2B5EF4-FFF2-40B4-BE49-F238E27FC236}">
                <a16:creationId xmlns:a16="http://schemas.microsoft.com/office/drawing/2014/main" id="{8386AC78-721C-2A47-93AD-A0281515E61A}"/>
              </a:ext>
            </a:extLst>
          </p:cNvPr>
          <p:cNvSpPr txBox="1">
            <a:spLocks/>
          </p:cNvSpPr>
          <p:nvPr userDrawn="1"/>
        </p:nvSpPr>
        <p:spPr>
          <a:xfrm>
            <a:off x="831850" y="5742001"/>
            <a:ext cx="3181983" cy="1281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1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Ubisecure UK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The Granary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Hermitage Lane, Maidstone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Kent, ME16 9NT, UK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Tel: +44 1273 957 613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8FFEF7C-D2CE-1442-8FC9-2B8FFBF7F89E}"/>
              </a:ext>
            </a:extLst>
          </p:cNvPr>
          <p:cNvGrpSpPr/>
          <p:nvPr userDrawn="1"/>
        </p:nvGrpSpPr>
        <p:grpSpPr>
          <a:xfrm>
            <a:off x="3613976" y="1288702"/>
            <a:ext cx="2767790" cy="535893"/>
            <a:chOff x="3662102" y="5331313"/>
            <a:chExt cx="2767790" cy="535893"/>
          </a:xfrm>
        </p:grpSpPr>
        <p:sp>
          <p:nvSpPr>
            <p:cNvPr id="58" name="Text Box 2">
              <a:extLst>
                <a:ext uri="{FF2B5EF4-FFF2-40B4-BE49-F238E27FC236}">
                  <a16:creationId xmlns:a16="http://schemas.microsoft.com/office/drawing/2014/main" id="{B1A22A59-11B7-C345-85FA-2C5483F47CE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85052" y="5360134"/>
              <a:ext cx="2644840" cy="491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15000"/>
                </a:lnSpc>
                <a:spcBef>
                  <a:spcPts val="0"/>
                </a:spcBef>
                <a:spcAft>
                  <a:spcPts val="8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/>
                  <a:ea typeface="Calibri" panose="020F0502020204030204" pitchFamily="34" charset="0"/>
                  <a:cs typeface="Times New Roman" panose="02020603050405020304" pitchFamily="18" charset="0"/>
                </a:rPr>
                <a:t>Connecting Identity.</a:t>
              </a:r>
              <a:b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/>
                  <a:ea typeface="Calibri" panose="020F0502020204030204" pitchFamily="34" charset="0"/>
                  <a:cs typeface="Times New Roman" panose="02020603050405020304" pitchFamily="18" charset="0"/>
                </a:rPr>
              </a:b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/>
                  <a:ea typeface="Calibri" panose="020F0502020204030204" pitchFamily="34" charset="0"/>
                  <a:cs typeface="Times New Roman" panose="02020603050405020304" pitchFamily="18" charset="0"/>
                </a:rPr>
                <a:t>Transforming Digital Business.</a:t>
              </a:r>
              <a:endPara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41010FC-967B-804C-98F3-51DE5A653E94}"/>
                </a:ext>
              </a:extLst>
            </p:cNvPr>
            <p:cNvCxnSpPr>
              <a:cxnSpLocks/>
            </p:cNvCxnSpPr>
            <p:nvPr/>
          </p:nvCxnSpPr>
          <p:spPr>
            <a:xfrm>
              <a:off x="3662102" y="5331313"/>
              <a:ext cx="0" cy="535893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</p:cxnSp>
      </p:grpSp>
      <p:sp>
        <p:nvSpPr>
          <p:cNvPr id="60" name="Text Placeholder 4">
            <a:extLst>
              <a:ext uri="{FF2B5EF4-FFF2-40B4-BE49-F238E27FC236}">
                <a16:creationId xmlns:a16="http://schemas.microsoft.com/office/drawing/2014/main" id="{334303C2-03AB-DA4B-9E20-FC6452B2BE92}"/>
              </a:ext>
            </a:extLst>
          </p:cNvPr>
          <p:cNvSpPr txBox="1">
            <a:spLocks/>
          </p:cNvSpPr>
          <p:nvPr userDrawn="1"/>
        </p:nvSpPr>
        <p:spPr>
          <a:xfrm>
            <a:off x="3029311" y="5752051"/>
            <a:ext cx="3237732" cy="13016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fr-FR" sz="1050" b="1" dirty="0">
                <a:solidFill>
                  <a:prstClr val="white"/>
                </a:solidFill>
                <a:latin typeface="Open Sans"/>
              </a:rPr>
              <a:t>Ubisecure </a:t>
            </a:r>
            <a:r>
              <a:rPr lang="fr-FR" sz="1050" b="1" dirty="0" err="1">
                <a:solidFill>
                  <a:prstClr val="white"/>
                </a:solidFill>
                <a:latin typeface="Open Sans"/>
              </a:rPr>
              <a:t>Finland</a:t>
            </a:r>
            <a:endParaRPr lang="fr-FR" sz="1050" b="1" dirty="0">
              <a:solidFill>
                <a:prstClr val="white"/>
              </a:solidFill>
              <a:latin typeface="Open Sans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fr-FR" sz="1050" dirty="0" err="1">
                <a:solidFill>
                  <a:prstClr val="white"/>
                </a:solidFill>
                <a:latin typeface="Open Sans"/>
              </a:rPr>
              <a:t>Vaisalantie</a:t>
            </a:r>
            <a:r>
              <a:rPr lang="fr-FR" sz="1050" dirty="0">
                <a:solidFill>
                  <a:prstClr val="white"/>
                </a:solidFill>
                <a:latin typeface="Open Sans"/>
              </a:rPr>
              <a:t> 2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fr-FR" sz="1050" dirty="0">
                <a:solidFill>
                  <a:prstClr val="white"/>
                </a:solidFill>
                <a:latin typeface="Open Sans"/>
              </a:rPr>
              <a:t>FI- Espoo, 02130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fr-FR" sz="1050" dirty="0" err="1">
                <a:solidFill>
                  <a:prstClr val="white"/>
                </a:solidFill>
                <a:latin typeface="Open Sans"/>
              </a:rPr>
              <a:t>Finland</a:t>
            </a:r>
            <a:endParaRPr lang="fr-FR" sz="1050" dirty="0">
              <a:solidFill>
                <a:prstClr val="white"/>
              </a:solidFill>
              <a:latin typeface="Open Sans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fr-FR" sz="1050" dirty="0">
                <a:solidFill>
                  <a:prstClr val="white"/>
                </a:solidFill>
                <a:latin typeface="Open Sans"/>
              </a:rPr>
              <a:t>Tel: +358 46 712 1100</a:t>
            </a:r>
          </a:p>
        </p:txBody>
      </p:sp>
      <p:sp>
        <p:nvSpPr>
          <p:cNvPr id="61" name="Text Placeholder 4">
            <a:extLst>
              <a:ext uri="{FF2B5EF4-FFF2-40B4-BE49-F238E27FC236}">
                <a16:creationId xmlns:a16="http://schemas.microsoft.com/office/drawing/2014/main" id="{57372A5F-0D8C-374F-A5E7-4E6B27ABB16F}"/>
              </a:ext>
            </a:extLst>
          </p:cNvPr>
          <p:cNvSpPr txBox="1">
            <a:spLocks/>
          </p:cNvSpPr>
          <p:nvPr userDrawn="1"/>
        </p:nvSpPr>
        <p:spPr>
          <a:xfrm>
            <a:off x="5096901" y="5752051"/>
            <a:ext cx="3237732" cy="13016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050" b="1" dirty="0">
                <a:solidFill>
                  <a:prstClr val="white"/>
                </a:solidFill>
                <a:latin typeface="Open Sans"/>
              </a:rPr>
              <a:t>Ubisecure Sweden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050" dirty="0" err="1">
                <a:solidFill>
                  <a:prstClr val="white"/>
                </a:solidFill>
                <a:latin typeface="Open Sans"/>
              </a:rPr>
              <a:t>Blekholmstorget</a:t>
            </a:r>
            <a:r>
              <a:rPr lang="en-US" sz="1050" dirty="0">
                <a:solidFill>
                  <a:prstClr val="white"/>
                </a:solidFill>
                <a:latin typeface="Open Sans"/>
              </a:rPr>
              <a:t> 30 F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050" dirty="0">
                <a:solidFill>
                  <a:prstClr val="white"/>
                </a:solidFill>
                <a:latin typeface="Open Sans"/>
              </a:rPr>
              <a:t>111 64 Stockholm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050" dirty="0">
                <a:solidFill>
                  <a:prstClr val="white"/>
                </a:solidFill>
                <a:latin typeface="Open Sans"/>
              </a:rPr>
              <a:t>Sweden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050" dirty="0">
                <a:solidFill>
                  <a:prstClr val="white"/>
                </a:solidFill>
                <a:latin typeface="Open Sans"/>
              </a:rPr>
              <a:t>Tel: +46 70 603 34 83</a:t>
            </a: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1050" dirty="0">
              <a:solidFill>
                <a:prstClr val="black">
                  <a:tint val="75000"/>
                </a:prstClr>
              </a:solidFill>
              <a:latin typeface="Open Sans"/>
            </a:endParaRPr>
          </a:p>
        </p:txBody>
      </p:sp>
      <p:pic>
        <p:nvPicPr>
          <p:cNvPr id="64" name="Picture 6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06B8041-1DCD-4148-AB19-D7A49F9874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705463" y="0"/>
            <a:ext cx="3486537" cy="5917734"/>
          </a:xfrm>
          <a:prstGeom prst="rect">
            <a:avLst/>
          </a:prstGeom>
        </p:spPr>
      </p:pic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5E3AF76E-2919-274C-8DE4-E58DF7EEB27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1850" y="3305119"/>
            <a:ext cx="3632200" cy="160685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1" cap="none" baseline="0">
                <a:solidFill>
                  <a:srgbClr val="FFFFFF"/>
                </a:solidFill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John Smith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Director, Sales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Name.Lastname@ubisecure.com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+000000000000</a:t>
            </a:r>
          </a:p>
          <a:p>
            <a:pPr lvl="0"/>
            <a:endParaRPr lang="fi-FI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49786C58-8BB6-3749-986F-9D4EBD050DC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47813" y="3305118"/>
            <a:ext cx="4057650" cy="160685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1" cap="none" baseline="0">
                <a:solidFill>
                  <a:srgbClr val="FFFFFF"/>
                </a:solidFill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John Smith</a:t>
            </a:r>
            <a:br>
              <a:rPr kumimoji="0" lang="e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</a:br>
            <a:r>
              <a:rPr kumimoji="0" lang="e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Director, Sales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Name.Lastname@ubisecure.com</a:t>
            </a:r>
            <a:endParaRPr kumimoji="0" lang="e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+000000000000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8B0345-99BC-4832-AA6C-281E86C1886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183" y="1187022"/>
            <a:ext cx="2587378" cy="73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36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4">
          <p15:clr>
            <a:srgbClr val="FBAE40"/>
          </p15:clr>
        </p15:guide>
        <p15:guide id="2" orient="horz" pos="1616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orient="horz" pos="365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0319" y="6360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B46DAA8-F91A-4E38-AB62-B9C84018269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917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77" r:id="rId3"/>
    <p:sldLayoutId id="2147483678" r:id="rId4"/>
    <p:sldLayoutId id="2147483674" r:id="rId5"/>
    <p:sldLayoutId id="2147483651" r:id="rId6"/>
    <p:sldLayoutId id="2147483681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150">
          <a:solidFill>
            <a:srgbClr val="0C73AC"/>
          </a:solidFill>
          <a:latin typeface="Raleway Medium" panose="020B0503030101060003" pitchFamily="34" charset="77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rgbClr val="595959"/>
          </a:solidFill>
          <a:latin typeface="+mn-lt"/>
          <a:ea typeface="+mn-ea"/>
          <a:cs typeface="+mn-cs"/>
        </a:defRPr>
      </a:lvl1pPr>
      <a:lvl2pPr marL="51435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595959"/>
          </a:solidFill>
          <a:latin typeface="+mn-lt"/>
          <a:ea typeface="+mn-ea"/>
          <a:cs typeface="+mn-cs"/>
        </a:defRPr>
      </a:lvl2pPr>
      <a:lvl3pPr marL="97155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595959"/>
          </a:solidFill>
          <a:latin typeface="+mn-lt"/>
          <a:ea typeface="+mn-ea"/>
          <a:cs typeface="+mn-cs"/>
        </a:defRPr>
      </a:lvl3pPr>
      <a:lvl4pPr marL="142875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>
          <a:tab pos="1600200" algn="l"/>
        </a:tabLst>
        <a:defRPr sz="1800" kern="1200">
          <a:solidFill>
            <a:srgbClr val="595959"/>
          </a:solidFill>
          <a:latin typeface="+mn-lt"/>
          <a:ea typeface="+mn-ea"/>
          <a:cs typeface="+mn-cs"/>
        </a:defRPr>
      </a:lvl4pPr>
      <a:lvl5pPr marL="188595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rgbClr val="595959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id.net/connect/" TargetMode="External"/><Relationship Id="rId2" Type="http://schemas.openxmlformats.org/officeDocument/2006/relationships/hyperlink" Target="https://tools.ietf.org/wg/oauth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id.net/specs/openid-connect-discovery-1_0.html" TargetMode="External"/><Relationship Id="rId2" Type="http://schemas.openxmlformats.org/officeDocument/2006/relationships/hyperlink" Target="https://tools.ietf.org/html/rfc841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ogin.example.ubidemo.com/uas/.well-known/openid-configuration" TargetMode="External"/><Relationship Id="rId4" Type="http://schemas.openxmlformats.org/officeDocument/2006/relationships/hyperlink" Target="https://login.example.ubidemo.com/uas/.well-known/oauth-authorization-server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anage.example.ubidemo.com/sso-api/application/iam-academy/public/$attribute/metadata" TargetMode="External"/><Relationship Id="rId2" Type="http://schemas.openxmlformats.org/officeDocument/2006/relationships/hyperlink" Target="https://tools.ietf.org/html/rfc759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id.net/specs/openid-connect-core-1_0.html#AuthRequest" TargetMode="External"/><Relationship Id="rId2" Type="http://schemas.openxmlformats.org/officeDocument/2006/relationships/hyperlink" Target="https://tools.ietf.org/html/rfc6749#section-4.1.3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ools.ietf.org/html/rfc6749#section-6" TargetMode="External"/><Relationship Id="rId2" Type="http://schemas.openxmlformats.org/officeDocument/2006/relationships/hyperlink" Target="https://tools.ietf.org/html/rfc6749#section-4.3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tools.ietf.org/html/rfc7009" TargetMode="External"/><Relationship Id="rId2" Type="http://schemas.openxmlformats.org/officeDocument/2006/relationships/hyperlink" Target="https://tools.ietf.org/html/rfc7662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openid.net/specs/openid-connect-core-1_0.html#CodeIDToken" TargetMode="External"/><Relationship Id="rId4" Type="http://schemas.openxmlformats.org/officeDocument/2006/relationships/hyperlink" Target="https://openid.net/specs/openid-connect-core-1_0.html#UserInfo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ools.ietf.org/html/draft-ietf-oauth-jwsreq-16" TargetMode="External"/><Relationship Id="rId2" Type="http://schemas.openxmlformats.org/officeDocument/2006/relationships/hyperlink" Target="https://tools.ietf.org/html/rfc7523#section-2.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id.net/specs/openid-connect-registration-1_0.html#ClientMetadata" TargetMode="External"/><Relationship Id="rId4" Type="http://schemas.openxmlformats.org/officeDocument/2006/relationships/hyperlink" Target="https://tools.ietf.org/html/draft-ietf-oauth-jwt-introspection-response-01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C78E5-4A25-9C42-9361-917848D02D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Integration points with other systems</a:t>
            </a:r>
            <a:endParaRPr lang="fi-FI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C7DC42-1D0D-A648-9589-355906704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160" y="3730974"/>
            <a:ext cx="7872881" cy="1133475"/>
          </a:xfrm>
        </p:spPr>
        <p:txBody>
          <a:bodyPr>
            <a:normAutofit/>
          </a:bodyPr>
          <a:lstStyle/>
          <a:p>
            <a:r>
              <a:rPr lang="fi-FI" sz="5400" dirty="0"/>
              <a:t>Ubisecure APIs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897668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847AE-DF2F-4754-BCB2-DAF496B74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283A4-66A8-4E4B-AAE9-FF30D2F7D7D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OAuth 2.0 – by IETF</a:t>
            </a:r>
          </a:p>
          <a:p>
            <a:pPr lvl="1"/>
            <a:r>
              <a:rPr lang="en-US" dirty="0">
                <a:hlinkClick r:id="rId2"/>
              </a:rPr>
              <a:t>https://tools.ietf.org/wg/oauth/</a:t>
            </a:r>
            <a:r>
              <a:rPr lang="en-US" dirty="0"/>
              <a:t> </a:t>
            </a:r>
          </a:p>
          <a:p>
            <a:r>
              <a:rPr lang="en-US" dirty="0"/>
              <a:t>OpenID Connect 1.0 – by OpenID Foundation</a:t>
            </a:r>
          </a:p>
          <a:p>
            <a:pPr lvl="1"/>
            <a:r>
              <a:rPr lang="en-US" dirty="0"/>
              <a:t>Builds on OAuth 2.0</a:t>
            </a:r>
          </a:p>
          <a:p>
            <a:pPr lvl="2"/>
            <a:r>
              <a:rPr lang="en-US" dirty="0"/>
              <a:t>Authentication Request with more parameters</a:t>
            </a:r>
          </a:p>
          <a:p>
            <a:pPr lvl="2"/>
            <a:r>
              <a:rPr lang="en-US" dirty="0"/>
              <a:t>ID Token and Claims</a:t>
            </a:r>
          </a:p>
          <a:p>
            <a:pPr lvl="1"/>
            <a:r>
              <a:rPr lang="fi-FI" dirty="0">
                <a:hlinkClick r:id="rId3"/>
              </a:rPr>
              <a:t>https://openid.net/connect/</a:t>
            </a:r>
            <a:r>
              <a:rPr lang="fi-FI" dirty="0"/>
              <a:t> </a:t>
            </a:r>
            <a:endParaRPr lang="en-US" dirty="0"/>
          </a:p>
          <a:p>
            <a:r>
              <a:rPr lang="en-US" dirty="0"/>
              <a:t>R</a:t>
            </a:r>
            <a:r>
              <a:rPr lang="fi-FI" dirty="0" err="1"/>
              <a:t>eal</a:t>
            </a:r>
            <a:r>
              <a:rPr lang="fi-FI" dirty="0"/>
              <a:t> </a:t>
            </a:r>
            <a:r>
              <a:rPr lang="fi-FI" dirty="0" err="1"/>
              <a:t>world</a:t>
            </a:r>
            <a:r>
              <a:rPr lang="fi-FI" dirty="0"/>
              <a:t> </a:t>
            </a:r>
            <a:r>
              <a:rPr lang="fi-FI" dirty="0" err="1"/>
              <a:t>applications</a:t>
            </a:r>
            <a:r>
              <a:rPr lang="fi-FI" dirty="0"/>
              <a:t> </a:t>
            </a:r>
            <a:r>
              <a:rPr lang="fi-FI" dirty="0" err="1"/>
              <a:t>will</a:t>
            </a:r>
            <a:r>
              <a:rPr lang="fi-FI" dirty="0"/>
              <a:t> </a:t>
            </a:r>
            <a:r>
              <a:rPr lang="fi-FI" dirty="0" err="1"/>
              <a:t>use</a:t>
            </a:r>
            <a:r>
              <a:rPr lang="fi-FI" dirty="0"/>
              <a:t> </a:t>
            </a:r>
            <a:r>
              <a:rPr lang="fi-FI" dirty="0" err="1"/>
              <a:t>features</a:t>
            </a:r>
            <a:r>
              <a:rPr lang="fi-FI" dirty="0"/>
              <a:t> </a:t>
            </a:r>
            <a:r>
              <a:rPr lang="fi-FI" dirty="0" err="1"/>
              <a:t>from</a:t>
            </a:r>
            <a:r>
              <a:rPr lang="fi-FI" dirty="0"/>
              <a:t> </a:t>
            </a:r>
            <a:r>
              <a:rPr lang="fi-FI" dirty="0" err="1"/>
              <a:t>both</a:t>
            </a:r>
            <a:endParaRPr lang="fi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88F20-471D-4D02-8BE3-633AB4EF14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720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E902B-1089-42A7-A16B-77C439D39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Discovery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54FE7-9377-4C15-ADEA-5FAA2CCE84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Discovery – find out information needed to interact with an IDP</a:t>
            </a:r>
          </a:p>
          <a:p>
            <a:pPr lvl="1"/>
            <a:r>
              <a:rPr lang="en-US" dirty="0"/>
              <a:t>Information contents</a:t>
            </a:r>
          </a:p>
          <a:p>
            <a:pPr lvl="2"/>
            <a:r>
              <a:rPr lang="en-US" dirty="0"/>
              <a:t>Supported features</a:t>
            </a:r>
          </a:p>
          <a:p>
            <a:pPr lvl="2"/>
            <a:r>
              <a:rPr lang="en-US" dirty="0"/>
              <a:t>Service endpoints</a:t>
            </a:r>
          </a:p>
          <a:p>
            <a:pPr lvl="2"/>
            <a:r>
              <a:rPr lang="en-US" dirty="0"/>
              <a:t>Cryptographic keys and supported algorithms</a:t>
            </a:r>
          </a:p>
          <a:p>
            <a:pPr lvl="1"/>
            <a:r>
              <a:rPr lang="en-US" dirty="0"/>
              <a:t>Specification</a:t>
            </a:r>
          </a:p>
          <a:p>
            <a:pPr lvl="2"/>
            <a:r>
              <a:rPr lang="en-US" dirty="0">
                <a:hlinkClick r:id="rId2"/>
              </a:rPr>
              <a:t>RFC 8414 – Authorization Server Metadata</a:t>
            </a:r>
            <a:endParaRPr lang="fi-FI" dirty="0"/>
          </a:p>
          <a:p>
            <a:pPr lvl="2"/>
            <a:r>
              <a:rPr lang="fi-FI" dirty="0">
                <a:hlinkClick r:id="rId3"/>
              </a:rPr>
              <a:t>OpenID Connect </a:t>
            </a:r>
            <a:r>
              <a:rPr lang="fi-FI" dirty="0" err="1">
                <a:hlinkClick r:id="rId3"/>
              </a:rPr>
              <a:t>Discovery</a:t>
            </a:r>
            <a:endParaRPr lang="fi-FI" dirty="0"/>
          </a:p>
          <a:p>
            <a:pPr lvl="1"/>
            <a:r>
              <a:rPr lang="en-US" dirty="0"/>
              <a:t>U</a:t>
            </a:r>
            <a:r>
              <a:rPr lang="fi-FI" dirty="0"/>
              <a:t>RL</a:t>
            </a:r>
          </a:p>
          <a:p>
            <a:pPr lvl="2"/>
            <a:r>
              <a:rPr lang="fi-FI" dirty="0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https://login.example.ubidemo.com/uas/.well-known/oauth-authorization-server</a:t>
            </a:r>
            <a:r>
              <a:rPr lang="fi-FI" dirty="0">
                <a:solidFill>
                  <a:schemeClr val="accent5"/>
                </a:solidFill>
              </a:rPr>
              <a:t> </a:t>
            </a:r>
          </a:p>
          <a:p>
            <a:pPr lvl="2"/>
            <a:r>
              <a:rPr lang="fi-FI" dirty="0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https://login.example.ubidemo.com/uas/.well-known/openid-configuration</a:t>
            </a:r>
            <a:r>
              <a:rPr lang="fi-FI" dirty="0">
                <a:solidFill>
                  <a:schemeClr val="accent5"/>
                </a:solidFill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7B486E-5882-4532-ACA7-762DF20034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70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36F7F-2553-40FD-9A3C-F8A087E47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Registration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3FA60-849E-4CB1-B714-05445E2357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Register an OAuth/OIDC application with an IDP</a:t>
            </a:r>
          </a:p>
          <a:p>
            <a:pPr lvl="1"/>
            <a:r>
              <a:rPr lang="en-US" dirty="0"/>
              <a:t>Part of SSO Management API in Ubisecure IAM</a:t>
            </a:r>
          </a:p>
          <a:p>
            <a:pPr lvl="1"/>
            <a:r>
              <a:rPr lang="en-US" dirty="0"/>
              <a:t>Registration request by default generates </a:t>
            </a:r>
            <a:r>
              <a:rPr lang="en-US" dirty="0" err="1"/>
              <a:t>client_id</a:t>
            </a:r>
            <a:r>
              <a:rPr lang="en-US" dirty="0"/>
              <a:t> and </a:t>
            </a:r>
            <a:r>
              <a:rPr lang="en-US" dirty="0" err="1"/>
              <a:t>client_secret</a:t>
            </a:r>
            <a:endParaRPr lang="en-US" dirty="0"/>
          </a:p>
          <a:p>
            <a:pPr lvl="1"/>
            <a:r>
              <a:rPr lang="en-US" dirty="0"/>
              <a:t>Specification</a:t>
            </a:r>
          </a:p>
          <a:p>
            <a:pPr lvl="2"/>
            <a:r>
              <a:rPr lang="fi-FI" dirty="0">
                <a:hlinkClick r:id="rId2"/>
              </a:rPr>
              <a:t>RFC 7592 – </a:t>
            </a:r>
            <a:r>
              <a:rPr lang="fi-FI" dirty="0" err="1">
                <a:hlinkClick r:id="rId2"/>
              </a:rPr>
              <a:t>Dynamic</a:t>
            </a:r>
            <a:r>
              <a:rPr lang="fi-FI" dirty="0">
                <a:hlinkClick r:id="rId2"/>
              </a:rPr>
              <a:t> Client </a:t>
            </a:r>
            <a:r>
              <a:rPr lang="fi-FI" dirty="0" err="1">
                <a:hlinkClick r:id="rId2"/>
              </a:rPr>
              <a:t>Registration</a:t>
            </a:r>
            <a:r>
              <a:rPr lang="fi-FI" dirty="0">
                <a:hlinkClick r:id="rId2"/>
              </a:rPr>
              <a:t> Management </a:t>
            </a:r>
            <a:r>
              <a:rPr lang="fi-FI" dirty="0" err="1">
                <a:hlinkClick r:id="rId2"/>
              </a:rPr>
              <a:t>Protocol</a:t>
            </a:r>
            <a:endParaRPr lang="fi-FI" dirty="0"/>
          </a:p>
          <a:p>
            <a:pPr lvl="1"/>
            <a:r>
              <a:rPr lang="en-US" dirty="0"/>
              <a:t>U</a:t>
            </a:r>
            <a:r>
              <a:rPr lang="fi-FI" dirty="0"/>
              <a:t>RL – </a:t>
            </a:r>
            <a:r>
              <a:rPr lang="fi-FI" dirty="0" err="1"/>
              <a:t>application</a:t>
            </a:r>
            <a:r>
              <a:rPr lang="fi-FI" dirty="0"/>
              <a:t> </a:t>
            </a:r>
            <a:r>
              <a:rPr lang="fi-FI" dirty="0" err="1"/>
              <a:t>identifier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metadata </a:t>
            </a:r>
            <a:r>
              <a:rPr lang="fi-FI" dirty="0" err="1"/>
              <a:t>suffix</a:t>
            </a:r>
            <a:r>
              <a:rPr lang="fi-FI" dirty="0"/>
              <a:t>, </a:t>
            </a:r>
            <a:r>
              <a:rPr lang="fi-FI" dirty="0" err="1"/>
              <a:t>example</a:t>
            </a:r>
            <a:endParaRPr lang="fi-FI" dirty="0"/>
          </a:p>
          <a:p>
            <a:pPr lvl="2"/>
            <a:r>
              <a:rPr lang="en-US" sz="1600" dirty="0">
                <a:hlinkClick r:id="rId3"/>
              </a:rPr>
              <a:t>https://manage.example.ubidemo.com/sso-api/application/iam-academy/public/$attribute/metadata</a:t>
            </a:r>
            <a:r>
              <a:rPr lang="en-US" sz="1600" dirty="0"/>
              <a:t> </a:t>
            </a:r>
            <a:endParaRPr lang="fi-FI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C181A9-476A-4F2A-AFD4-7B619CFF1EE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368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0E641-2697-4A11-94D1-45B6C3507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Registration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91CB3-494C-4DBD-BBC1-E945D38490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fi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D6C8B0-2E8A-4167-AFC2-9546FCD41FB5}"/>
              </a:ext>
            </a:extLst>
          </p:cNvPr>
          <p:cNvSpPr txBox="1"/>
          <p:nvPr/>
        </p:nvSpPr>
        <p:spPr>
          <a:xfrm>
            <a:off x="696000" y="2211267"/>
            <a:ext cx="10800000" cy="15696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i-FI" sz="1200" dirty="0">
                <a:latin typeface="Consolas" panose="020B0609020204030204" pitchFamily="49" charset="0"/>
              </a:rPr>
              <a:t>PUT https://manage.example.ubidemo.com/sso-api/application/iam-academy/example/$attribute/metadata HTTP/1.1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Content-</a:t>
            </a:r>
            <a:r>
              <a:rPr lang="fi-FI" sz="1200" dirty="0" err="1">
                <a:latin typeface="Consolas" panose="020B0609020204030204" pitchFamily="49" charset="0"/>
              </a:rPr>
              <a:t>Type</a:t>
            </a:r>
            <a:r>
              <a:rPr lang="fi-FI" sz="1200" dirty="0">
                <a:latin typeface="Consolas" panose="020B0609020204030204" pitchFamily="49" charset="0"/>
              </a:rPr>
              <a:t>: </a:t>
            </a:r>
            <a:r>
              <a:rPr lang="fi-FI" sz="1200" dirty="0" err="1">
                <a:latin typeface="Consolas" panose="020B0609020204030204" pitchFamily="49" charset="0"/>
              </a:rPr>
              <a:t>application</a:t>
            </a:r>
            <a:r>
              <a:rPr lang="fi-FI" sz="1200" dirty="0">
                <a:latin typeface="Consolas" panose="020B0609020204030204" pitchFamily="49" charset="0"/>
              </a:rPr>
              <a:t>/</a:t>
            </a:r>
            <a:r>
              <a:rPr lang="fi-FI" sz="1200" dirty="0" err="1">
                <a:latin typeface="Consolas" panose="020B0609020204030204" pitchFamily="49" charset="0"/>
              </a:rPr>
              <a:t>json</a:t>
            </a:r>
            <a:endParaRPr lang="fi-FI" sz="1200" dirty="0">
              <a:latin typeface="Consolas" panose="020B0609020204030204" pitchFamily="49" charset="0"/>
            </a:endParaRPr>
          </a:p>
          <a:p>
            <a:endParaRPr lang="fi-FI" sz="1200" dirty="0">
              <a:latin typeface="Consolas" panose="020B0609020204030204" pitchFamily="49" charset="0"/>
            </a:endParaRPr>
          </a:p>
          <a:p>
            <a:r>
              <a:rPr lang="fi-FI" sz="1200" dirty="0">
                <a:latin typeface="Consolas" panose="020B0609020204030204" pitchFamily="49" charset="0"/>
              </a:rPr>
              <a:t>{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    "</a:t>
            </a:r>
            <a:r>
              <a:rPr lang="fi-FI" sz="1200" dirty="0" err="1">
                <a:latin typeface="Consolas" panose="020B0609020204030204" pitchFamily="49" charset="0"/>
              </a:rPr>
              <a:t>redirect_uris</a:t>
            </a:r>
            <a:r>
              <a:rPr lang="fi-FI" sz="1200" dirty="0">
                <a:latin typeface="Consolas" panose="020B0609020204030204" pitchFamily="49" charset="0"/>
              </a:rPr>
              <a:t>":  [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                          "http://localhost/example"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                      ]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7B7BD6-0D13-4579-BA84-6C812FC3706B}"/>
              </a:ext>
            </a:extLst>
          </p:cNvPr>
          <p:cNvSpPr txBox="1"/>
          <p:nvPr/>
        </p:nvSpPr>
        <p:spPr>
          <a:xfrm>
            <a:off x="696000" y="3964014"/>
            <a:ext cx="10800000" cy="193899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i-FI" sz="1200" dirty="0">
                <a:latin typeface="Consolas" panose="020B0609020204030204" pitchFamily="49" charset="0"/>
              </a:rPr>
              <a:t>HTTP/1.1 200 OK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Content-</a:t>
            </a:r>
            <a:r>
              <a:rPr lang="fi-FI" sz="1200" dirty="0" err="1">
                <a:latin typeface="Consolas" panose="020B0609020204030204" pitchFamily="49" charset="0"/>
              </a:rPr>
              <a:t>Type</a:t>
            </a:r>
            <a:r>
              <a:rPr lang="fi-FI" sz="1200" dirty="0">
                <a:latin typeface="Consolas" panose="020B0609020204030204" pitchFamily="49" charset="0"/>
              </a:rPr>
              <a:t>: </a:t>
            </a:r>
            <a:r>
              <a:rPr lang="fi-FI" sz="1200" dirty="0" err="1">
                <a:latin typeface="Consolas" panose="020B0609020204030204" pitchFamily="49" charset="0"/>
              </a:rPr>
              <a:t>application</a:t>
            </a:r>
            <a:r>
              <a:rPr lang="fi-FI" sz="1200" dirty="0">
                <a:latin typeface="Consolas" panose="020B0609020204030204" pitchFamily="49" charset="0"/>
              </a:rPr>
              <a:t>/</a:t>
            </a:r>
            <a:r>
              <a:rPr lang="fi-FI" sz="1200" dirty="0" err="1">
                <a:latin typeface="Consolas" panose="020B0609020204030204" pitchFamily="49" charset="0"/>
              </a:rPr>
              <a:t>json</a:t>
            </a:r>
            <a:endParaRPr lang="fi-FI" sz="1200" dirty="0">
              <a:latin typeface="Consolas" panose="020B0609020204030204" pitchFamily="49" charset="0"/>
            </a:endParaRPr>
          </a:p>
          <a:p>
            <a:endParaRPr lang="fi-FI" sz="1200" dirty="0">
              <a:latin typeface="Consolas" panose="020B0609020204030204" pitchFamily="49" charset="0"/>
            </a:endParaRPr>
          </a:p>
          <a:p>
            <a:r>
              <a:rPr lang="fi-FI" sz="1200" dirty="0">
                <a:latin typeface="Consolas" panose="020B0609020204030204" pitchFamily="49" charset="0"/>
              </a:rPr>
              <a:t>{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    "</a:t>
            </a:r>
            <a:r>
              <a:rPr lang="fi-FI" sz="1200" dirty="0" err="1">
                <a:latin typeface="Consolas" panose="020B0609020204030204" pitchFamily="49" charset="0"/>
              </a:rPr>
              <a:t>redirect_uris</a:t>
            </a:r>
            <a:r>
              <a:rPr lang="fi-FI" sz="1200" dirty="0">
                <a:latin typeface="Consolas" panose="020B0609020204030204" pitchFamily="49" charset="0"/>
              </a:rPr>
              <a:t>":  [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                          "http://localhost/example"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                      ],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    "</a:t>
            </a:r>
            <a:r>
              <a:rPr lang="fi-FI" sz="1200" dirty="0" err="1">
                <a:latin typeface="Consolas" panose="020B0609020204030204" pitchFamily="49" charset="0"/>
              </a:rPr>
              <a:t>client_id</a:t>
            </a:r>
            <a:r>
              <a:rPr lang="fi-FI" sz="1200" dirty="0">
                <a:latin typeface="Consolas" panose="020B0609020204030204" pitchFamily="49" charset="0"/>
              </a:rPr>
              <a:t>":  "d07398b0-5c7e-466d-974b-908eef64bb22",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    "</a:t>
            </a:r>
            <a:r>
              <a:rPr lang="fi-FI" sz="1200" dirty="0" err="1">
                <a:latin typeface="Consolas" panose="020B0609020204030204" pitchFamily="49" charset="0"/>
              </a:rPr>
              <a:t>client_secret</a:t>
            </a:r>
            <a:r>
              <a:rPr lang="fi-FI" sz="1200" dirty="0">
                <a:latin typeface="Consolas" panose="020B0609020204030204" pitchFamily="49" charset="0"/>
              </a:rPr>
              <a:t>":  "EJKj3oz2rv0D3UogaSASJaGd0laxieSd"</a:t>
            </a:r>
          </a:p>
          <a:p>
            <a:r>
              <a:rPr lang="fi-FI" sz="12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F6316-80DD-47BE-8270-20C502F09B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30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A72D6-0BD9-4450-89C0-24A9F6EF2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– with web browser</a:t>
            </a:r>
            <a:endParaRPr lang="fi-FI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09ED1A-0992-4FED-A2E0-E35B9BFA3D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595959"/>
                </a:solidFill>
              </a:rPr>
              <a:t>Token request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Specification</a:t>
            </a:r>
          </a:p>
          <a:p>
            <a:pPr lvl="2"/>
            <a:r>
              <a:rPr lang="en-US" dirty="0">
                <a:solidFill>
                  <a:srgbClr val="59595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RFC 6749 – OAuth 2.0 Token Request</a:t>
            </a:r>
            <a:endParaRPr lang="en-US" dirty="0">
              <a:solidFill>
                <a:srgbClr val="595959"/>
              </a:solidFill>
            </a:endParaRPr>
          </a:p>
          <a:p>
            <a:pPr lvl="1"/>
            <a:r>
              <a:rPr lang="en-US" dirty="0">
                <a:solidFill>
                  <a:srgbClr val="595959"/>
                </a:solidFill>
              </a:rPr>
              <a:t>Endpoint</a:t>
            </a:r>
          </a:p>
          <a:p>
            <a:pPr lvl="2"/>
            <a:r>
              <a:rPr lang="fi-FI" dirty="0" err="1">
                <a:solidFill>
                  <a:srgbClr val="595959"/>
                </a:solidFill>
              </a:rPr>
              <a:t>token_endpoint</a:t>
            </a:r>
            <a:endParaRPr lang="fi-FI" dirty="0">
              <a:solidFill>
                <a:srgbClr val="595959"/>
              </a:solidFill>
            </a:endParaRPr>
          </a:p>
          <a:p>
            <a:pPr lvl="1"/>
            <a:r>
              <a:rPr lang="en-US" dirty="0">
                <a:solidFill>
                  <a:srgbClr val="595959"/>
                </a:solidFill>
              </a:rPr>
              <a:t>Required parameters</a:t>
            </a:r>
          </a:p>
          <a:p>
            <a:pPr lvl="2"/>
            <a:r>
              <a:rPr lang="en-US" dirty="0" err="1">
                <a:solidFill>
                  <a:srgbClr val="595959"/>
                </a:solidFill>
              </a:rPr>
              <a:t>grant_type</a:t>
            </a:r>
            <a:r>
              <a:rPr lang="en-US" dirty="0">
                <a:solidFill>
                  <a:srgbClr val="595959"/>
                </a:solidFill>
              </a:rPr>
              <a:t> = </a:t>
            </a:r>
            <a:r>
              <a:rPr lang="en-US" dirty="0" err="1">
                <a:solidFill>
                  <a:srgbClr val="595959"/>
                </a:solidFill>
              </a:rPr>
              <a:t>authorization_code</a:t>
            </a:r>
            <a:endParaRPr lang="en-US" dirty="0">
              <a:solidFill>
                <a:srgbClr val="595959"/>
              </a:solidFill>
            </a:endParaRPr>
          </a:p>
          <a:p>
            <a:pPr lvl="2"/>
            <a:r>
              <a:rPr lang="en-US" dirty="0" err="1">
                <a:solidFill>
                  <a:srgbClr val="595959"/>
                </a:solidFill>
              </a:rPr>
              <a:t>client_id</a:t>
            </a:r>
            <a:r>
              <a:rPr lang="en-US" dirty="0">
                <a:solidFill>
                  <a:srgbClr val="595959"/>
                </a:solidFill>
              </a:rPr>
              <a:t> and </a:t>
            </a:r>
            <a:r>
              <a:rPr lang="en-US" dirty="0" err="1">
                <a:solidFill>
                  <a:srgbClr val="595959"/>
                </a:solidFill>
              </a:rPr>
              <a:t>client_secret</a:t>
            </a:r>
            <a:endParaRPr lang="en-US" dirty="0">
              <a:solidFill>
                <a:srgbClr val="595959"/>
              </a:solidFill>
            </a:endParaRPr>
          </a:p>
          <a:p>
            <a:pPr lvl="2"/>
            <a:r>
              <a:rPr lang="en-US" dirty="0" err="1">
                <a:solidFill>
                  <a:srgbClr val="595959"/>
                </a:solidFill>
              </a:rPr>
              <a:t>redirect_uri</a:t>
            </a:r>
            <a:endParaRPr lang="en-US" dirty="0">
              <a:solidFill>
                <a:srgbClr val="595959"/>
              </a:solidFill>
            </a:endParaRPr>
          </a:p>
          <a:p>
            <a:pPr lvl="2"/>
            <a:r>
              <a:rPr lang="en-US" dirty="0">
                <a:solidFill>
                  <a:srgbClr val="595959"/>
                </a:solidFill>
              </a:rPr>
              <a:t>code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Returns Access Token and optionally ID Token and Refresh Token</a:t>
            </a:r>
            <a:endParaRPr lang="fi-FI" dirty="0">
              <a:solidFill>
                <a:srgbClr val="59595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8BB73-28D2-4046-B726-98E3F5C10BB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Authentication request</a:t>
            </a:r>
          </a:p>
          <a:p>
            <a:pPr lvl="1"/>
            <a:r>
              <a:rPr lang="en-US" dirty="0"/>
              <a:t>Specification</a:t>
            </a:r>
          </a:p>
          <a:p>
            <a:pPr lvl="2"/>
            <a:r>
              <a:rPr lang="en-US" dirty="0">
                <a:hlinkClick r:id="rId3"/>
              </a:rPr>
              <a:t>OpenID Connect Authentication Request</a:t>
            </a:r>
            <a:endParaRPr lang="en-US" dirty="0"/>
          </a:p>
          <a:p>
            <a:pPr lvl="1"/>
            <a:r>
              <a:rPr lang="en-US" dirty="0"/>
              <a:t>Endpoint</a:t>
            </a:r>
          </a:p>
          <a:p>
            <a:pPr lvl="2"/>
            <a:r>
              <a:rPr lang="en-US" dirty="0" err="1"/>
              <a:t>authorization_endpoint</a:t>
            </a:r>
            <a:endParaRPr lang="en-US" dirty="0"/>
          </a:p>
          <a:p>
            <a:pPr lvl="1"/>
            <a:r>
              <a:rPr lang="en-US" dirty="0"/>
              <a:t>Required parameters</a:t>
            </a:r>
          </a:p>
          <a:p>
            <a:pPr lvl="2"/>
            <a:r>
              <a:rPr lang="en-US" dirty="0" err="1"/>
              <a:t>response_type</a:t>
            </a:r>
            <a:r>
              <a:rPr lang="en-US" dirty="0"/>
              <a:t> = code</a:t>
            </a:r>
          </a:p>
          <a:p>
            <a:pPr lvl="2"/>
            <a:r>
              <a:rPr lang="en-US" dirty="0" err="1"/>
              <a:t>client_id</a:t>
            </a:r>
            <a:endParaRPr lang="en-US" dirty="0"/>
          </a:p>
          <a:p>
            <a:pPr lvl="2"/>
            <a:r>
              <a:rPr lang="en-US" dirty="0" err="1"/>
              <a:t>redirect_uri</a:t>
            </a:r>
            <a:endParaRPr lang="en-US" dirty="0"/>
          </a:p>
          <a:p>
            <a:pPr lvl="1"/>
            <a:r>
              <a:rPr lang="en-US" dirty="0"/>
              <a:t>Redirection when completed</a:t>
            </a:r>
          </a:p>
          <a:p>
            <a:pPr lvl="2"/>
            <a:r>
              <a:rPr lang="en-US" dirty="0"/>
              <a:t>Redirect </a:t>
            </a:r>
            <a:r>
              <a:rPr lang="en-US" dirty="0" err="1"/>
              <a:t>uri</a:t>
            </a:r>
            <a:r>
              <a:rPr lang="en-US" dirty="0"/>
              <a:t> receives authorization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31EE80-CB15-4A48-88FC-137291AD03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38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09361CC-54DB-40DA-9CFA-ABBCA7AA4933}"/>
              </a:ext>
            </a:extLst>
          </p:cNvPr>
          <p:cNvPicPr/>
          <p:nvPr/>
        </p:nvPicPr>
        <p:blipFill rotWithShape="1">
          <a:blip r:embed="rId2"/>
          <a:srcRect l="26642" t="36457" r="4028" b="8031"/>
          <a:stretch/>
        </p:blipFill>
        <p:spPr bwMode="auto">
          <a:xfrm>
            <a:off x="1403607" y="631776"/>
            <a:ext cx="9384786" cy="47891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00358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30FC2-7547-4430-B8BA-20339BF2A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– backend protocols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B6929-EB82-4C65-8323-DA854AEC99B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595959"/>
                </a:solidFill>
              </a:rPr>
              <a:t>Password grant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Specification</a:t>
            </a:r>
          </a:p>
          <a:p>
            <a:pPr lvl="2"/>
            <a:r>
              <a:rPr lang="en-US" dirty="0">
                <a:solidFill>
                  <a:srgbClr val="59595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RFC 6749 – Password grant</a:t>
            </a:r>
            <a:endParaRPr lang="en-US" dirty="0">
              <a:solidFill>
                <a:srgbClr val="595959"/>
              </a:solidFill>
            </a:endParaRPr>
          </a:p>
          <a:p>
            <a:pPr lvl="1"/>
            <a:r>
              <a:rPr lang="en-US" dirty="0">
                <a:solidFill>
                  <a:srgbClr val="595959"/>
                </a:solidFill>
              </a:rPr>
              <a:t>Endpoint</a:t>
            </a:r>
          </a:p>
          <a:p>
            <a:pPr lvl="2"/>
            <a:r>
              <a:rPr lang="en-US" dirty="0" err="1">
                <a:solidFill>
                  <a:srgbClr val="595959"/>
                </a:solidFill>
              </a:rPr>
              <a:t>token_endpoint</a:t>
            </a:r>
            <a:endParaRPr lang="en-US" dirty="0">
              <a:solidFill>
                <a:srgbClr val="595959"/>
              </a:solidFill>
            </a:endParaRPr>
          </a:p>
          <a:p>
            <a:pPr lvl="1"/>
            <a:r>
              <a:rPr lang="en-US" dirty="0">
                <a:solidFill>
                  <a:srgbClr val="595959"/>
                </a:solidFill>
              </a:rPr>
              <a:t>Required parameters</a:t>
            </a:r>
          </a:p>
          <a:p>
            <a:pPr lvl="2"/>
            <a:r>
              <a:rPr lang="en-US" dirty="0" err="1">
                <a:solidFill>
                  <a:srgbClr val="595959"/>
                </a:solidFill>
              </a:rPr>
              <a:t>grant_type</a:t>
            </a:r>
            <a:r>
              <a:rPr lang="en-US" dirty="0">
                <a:solidFill>
                  <a:srgbClr val="595959"/>
                </a:solidFill>
              </a:rPr>
              <a:t> = password</a:t>
            </a:r>
          </a:p>
          <a:p>
            <a:pPr lvl="2"/>
            <a:r>
              <a:rPr lang="en-US" dirty="0" err="1">
                <a:solidFill>
                  <a:srgbClr val="595959"/>
                </a:solidFill>
              </a:rPr>
              <a:t>client_id</a:t>
            </a:r>
            <a:r>
              <a:rPr lang="en-US" dirty="0">
                <a:solidFill>
                  <a:srgbClr val="595959"/>
                </a:solidFill>
              </a:rPr>
              <a:t> and </a:t>
            </a:r>
            <a:r>
              <a:rPr lang="en-US" dirty="0" err="1">
                <a:solidFill>
                  <a:srgbClr val="595959"/>
                </a:solidFill>
              </a:rPr>
              <a:t>client_secret</a:t>
            </a:r>
            <a:endParaRPr lang="en-US" dirty="0">
              <a:solidFill>
                <a:srgbClr val="595959"/>
              </a:solidFill>
            </a:endParaRPr>
          </a:p>
          <a:p>
            <a:pPr lvl="2"/>
            <a:r>
              <a:rPr lang="en-US" dirty="0">
                <a:solidFill>
                  <a:srgbClr val="595959"/>
                </a:solidFill>
              </a:rPr>
              <a:t>username</a:t>
            </a:r>
          </a:p>
          <a:p>
            <a:pPr lvl="2"/>
            <a:r>
              <a:rPr lang="en-US" dirty="0">
                <a:solidFill>
                  <a:srgbClr val="595959"/>
                </a:solidFill>
              </a:rPr>
              <a:t>password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0C7C84-79C5-4962-8E9D-DCF1DE5EBB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Refresh token </a:t>
            </a:r>
          </a:p>
          <a:p>
            <a:pPr lvl="1"/>
            <a:r>
              <a:rPr lang="en-US" dirty="0"/>
              <a:t>Specification</a:t>
            </a:r>
          </a:p>
          <a:p>
            <a:pPr lvl="2"/>
            <a:r>
              <a:rPr lang="en-US" dirty="0">
                <a:hlinkClick r:id="rId3"/>
              </a:rPr>
              <a:t>RFC 6749 – Refresh token</a:t>
            </a:r>
            <a:endParaRPr lang="en-US" dirty="0"/>
          </a:p>
          <a:p>
            <a:pPr lvl="1"/>
            <a:r>
              <a:rPr lang="en-US" dirty="0"/>
              <a:t>Endpoint</a:t>
            </a:r>
          </a:p>
          <a:p>
            <a:pPr lvl="2"/>
            <a:r>
              <a:rPr lang="en-US" dirty="0" err="1"/>
              <a:t>token_endpoint</a:t>
            </a:r>
            <a:endParaRPr lang="en-US" dirty="0"/>
          </a:p>
          <a:p>
            <a:pPr lvl="1"/>
            <a:r>
              <a:rPr lang="en-US" dirty="0"/>
              <a:t>Required parameters</a:t>
            </a:r>
          </a:p>
          <a:p>
            <a:pPr lvl="2"/>
            <a:r>
              <a:rPr lang="en-US" dirty="0" err="1"/>
              <a:t>grant_type</a:t>
            </a:r>
            <a:r>
              <a:rPr lang="en-US" dirty="0"/>
              <a:t> = </a:t>
            </a:r>
            <a:r>
              <a:rPr lang="en-US" dirty="0" err="1"/>
              <a:t>refresh_token</a:t>
            </a:r>
            <a:endParaRPr lang="en-US" dirty="0"/>
          </a:p>
          <a:p>
            <a:pPr lvl="2"/>
            <a:r>
              <a:rPr lang="en-US" dirty="0" err="1"/>
              <a:t>client_id</a:t>
            </a:r>
            <a:r>
              <a:rPr lang="en-US" dirty="0"/>
              <a:t> and </a:t>
            </a:r>
            <a:r>
              <a:rPr lang="en-US" dirty="0" err="1"/>
              <a:t>client_secret</a:t>
            </a:r>
            <a:endParaRPr lang="en-US" dirty="0"/>
          </a:p>
          <a:p>
            <a:pPr lvl="2"/>
            <a:r>
              <a:rPr lang="en-US" dirty="0" err="1"/>
              <a:t>refresh_token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50CAB8-BBF8-4701-8D0A-2D21A9F3FC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86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71F3C-4A2E-4082-B309-84F268F92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Authentication – backend protocols</a:t>
            </a:r>
            <a:endParaRPr lang="fi-FI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C3B947-029A-4494-80D5-55FBFEEB97D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Ubisecure IAM extensions for SMS OTP and SMTP OTP</a:t>
            </a:r>
          </a:p>
          <a:p>
            <a:pPr lvl="1"/>
            <a:r>
              <a:rPr lang="en-US" dirty="0"/>
              <a:t>Endpoint</a:t>
            </a:r>
          </a:p>
          <a:p>
            <a:pPr lvl="2"/>
            <a:r>
              <a:rPr lang="en-US" dirty="0" err="1"/>
              <a:t>token_endpoint</a:t>
            </a:r>
            <a:endParaRPr lang="en-US" dirty="0"/>
          </a:p>
          <a:p>
            <a:pPr lvl="1"/>
            <a:r>
              <a:rPr lang="en-US" dirty="0"/>
              <a:t>Required parameters – first request</a:t>
            </a:r>
          </a:p>
          <a:p>
            <a:pPr lvl="2"/>
            <a:r>
              <a:rPr lang="en-US" dirty="0" err="1"/>
              <a:t>grant_type</a:t>
            </a:r>
            <a:r>
              <a:rPr lang="en-US" dirty="0"/>
              <a:t> = </a:t>
            </a:r>
            <a:r>
              <a:rPr lang="en-US" dirty="0" err="1"/>
              <a:t>sms</a:t>
            </a:r>
            <a:r>
              <a:rPr lang="en-US" dirty="0"/>
              <a:t>-mt-</a:t>
            </a:r>
            <a:r>
              <a:rPr lang="en-US" dirty="0" err="1"/>
              <a:t>otp</a:t>
            </a:r>
            <a:r>
              <a:rPr lang="en-US" dirty="0"/>
              <a:t> | smtp-</a:t>
            </a:r>
            <a:r>
              <a:rPr lang="en-US" dirty="0" err="1"/>
              <a:t>otp</a:t>
            </a:r>
            <a:endParaRPr lang="en-US" dirty="0"/>
          </a:p>
          <a:p>
            <a:pPr lvl="2"/>
            <a:r>
              <a:rPr lang="en-US" dirty="0"/>
              <a:t>username</a:t>
            </a:r>
          </a:p>
          <a:p>
            <a:pPr lvl="1"/>
            <a:r>
              <a:rPr lang="en-US" dirty="0"/>
              <a:t>Required parameters – final request</a:t>
            </a:r>
          </a:p>
          <a:p>
            <a:pPr lvl="2"/>
            <a:r>
              <a:rPr lang="en-US" dirty="0" err="1"/>
              <a:t>grant_type</a:t>
            </a:r>
            <a:r>
              <a:rPr lang="en-US" dirty="0"/>
              <a:t> = </a:t>
            </a:r>
            <a:r>
              <a:rPr lang="en-US" dirty="0" err="1"/>
              <a:t>sms</a:t>
            </a:r>
            <a:r>
              <a:rPr lang="en-US" dirty="0"/>
              <a:t>-mt-</a:t>
            </a:r>
            <a:r>
              <a:rPr lang="en-US" dirty="0" err="1"/>
              <a:t>otp</a:t>
            </a:r>
            <a:r>
              <a:rPr lang="en-US" dirty="0"/>
              <a:t> | smtp-</a:t>
            </a:r>
            <a:r>
              <a:rPr lang="en-US" dirty="0" err="1"/>
              <a:t>otp</a:t>
            </a:r>
            <a:endParaRPr lang="en-US" dirty="0"/>
          </a:p>
          <a:p>
            <a:pPr lvl="2"/>
            <a:r>
              <a:rPr lang="en-US" dirty="0" err="1"/>
              <a:t>otp_code</a:t>
            </a:r>
            <a:endParaRPr lang="en-US" dirty="0"/>
          </a:p>
          <a:p>
            <a:pPr lvl="2"/>
            <a:r>
              <a:rPr lang="en-US" dirty="0" err="1"/>
              <a:t>reference_id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E0DD18-7633-4BB7-8A0A-75443949EC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96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22E5B-F505-43C5-B235-D1431BE9F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 validation and revocation</a:t>
            </a:r>
            <a:endParaRPr lang="fi-FI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F600CF-EA70-4D81-BA27-A01B915AA1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rgbClr val="595959"/>
                </a:solidFill>
              </a:rPr>
              <a:t>Token Introspection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For access and refresh token validation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Specification</a:t>
            </a:r>
          </a:p>
          <a:p>
            <a:pPr lvl="2"/>
            <a:r>
              <a:rPr lang="en-US" dirty="0">
                <a:solidFill>
                  <a:srgbClr val="595959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RFC 7662 – Token Introspection</a:t>
            </a:r>
            <a:endParaRPr lang="en-US" dirty="0">
              <a:solidFill>
                <a:srgbClr val="595959"/>
              </a:solidFill>
            </a:endParaRPr>
          </a:p>
          <a:p>
            <a:pPr lvl="1"/>
            <a:r>
              <a:rPr lang="en-US" dirty="0">
                <a:solidFill>
                  <a:srgbClr val="595959"/>
                </a:solidFill>
              </a:rPr>
              <a:t>Endpoint</a:t>
            </a:r>
          </a:p>
          <a:p>
            <a:pPr lvl="2"/>
            <a:r>
              <a:rPr lang="fi-FI" dirty="0" err="1">
                <a:solidFill>
                  <a:srgbClr val="595959"/>
                </a:solidFill>
              </a:rPr>
              <a:t>introspection_endpoint</a:t>
            </a:r>
            <a:endParaRPr lang="fi-FI" dirty="0">
              <a:solidFill>
                <a:srgbClr val="595959"/>
              </a:solidFill>
            </a:endParaRPr>
          </a:p>
          <a:p>
            <a:pPr lvl="1"/>
            <a:r>
              <a:rPr lang="en-US" dirty="0">
                <a:solidFill>
                  <a:srgbClr val="595959"/>
                </a:solidFill>
              </a:rPr>
              <a:t>R</a:t>
            </a:r>
            <a:r>
              <a:rPr lang="fi-FI" dirty="0" err="1">
                <a:solidFill>
                  <a:srgbClr val="595959"/>
                </a:solidFill>
              </a:rPr>
              <a:t>equired</a:t>
            </a:r>
            <a:r>
              <a:rPr lang="fi-FI" dirty="0">
                <a:solidFill>
                  <a:srgbClr val="595959"/>
                </a:solidFill>
              </a:rPr>
              <a:t> </a:t>
            </a:r>
            <a:r>
              <a:rPr lang="fi-FI" dirty="0" err="1">
                <a:solidFill>
                  <a:srgbClr val="595959"/>
                </a:solidFill>
              </a:rPr>
              <a:t>parameters</a:t>
            </a:r>
            <a:endParaRPr lang="fi-FI" dirty="0">
              <a:solidFill>
                <a:srgbClr val="595959"/>
              </a:solidFill>
            </a:endParaRPr>
          </a:p>
          <a:p>
            <a:pPr lvl="2"/>
            <a:r>
              <a:rPr lang="en-US" dirty="0" err="1">
                <a:solidFill>
                  <a:srgbClr val="595959"/>
                </a:solidFill>
              </a:rPr>
              <a:t>client_id</a:t>
            </a:r>
            <a:r>
              <a:rPr lang="en-US" dirty="0">
                <a:solidFill>
                  <a:srgbClr val="595959"/>
                </a:solidFill>
              </a:rPr>
              <a:t> and </a:t>
            </a:r>
            <a:r>
              <a:rPr lang="en-US" dirty="0" err="1">
                <a:solidFill>
                  <a:srgbClr val="595959"/>
                </a:solidFill>
              </a:rPr>
              <a:t>client_secret</a:t>
            </a:r>
            <a:endParaRPr lang="en-US" dirty="0">
              <a:solidFill>
                <a:srgbClr val="595959"/>
              </a:solidFill>
            </a:endParaRPr>
          </a:p>
          <a:p>
            <a:pPr lvl="2"/>
            <a:r>
              <a:rPr lang="en-US" dirty="0">
                <a:solidFill>
                  <a:srgbClr val="595959"/>
                </a:solidFill>
              </a:rPr>
              <a:t>t</a:t>
            </a:r>
            <a:r>
              <a:rPr lang="fi-FI" dirty="0" err="1">
                <a:solidFill>
                  <a:srgbClr val="595959"/>
                </a:solidFill>
              </a:rPr>
              <a:t>oken</a:t>
            </a:r>
            <a:endParaRPr lang="en-US" dirty="0">
              <a:solidFill>
                <a:srgbClr val="595959"/>
              </a:solidFill>
            </a:endParaRPr>
          </a:p>
          <a:p>
            <a:r>
              <a:rPr lang="en-US" dirty="0">
                <a:solidFill>
                  <a:srgbClr val="595959"/>
                </a:solidFill>
              </a:rPr>
              <a:t>Token Revocation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For access and refresh token revocation</a:t>
            </a:r>
          </a:p>
          <a:p>
            <a:pPr lvl="1"/>
            <a:r>
              <a:rPr lang="en-US" dirty="0">
                <a:solidFill>
                  <a:srgbClr val="595959"/>
                </a:solidFill>
              </a:rPr>
              <a:t>Specification</a:t>
            </a:r>
          </a:p>
          <a:p>
            <a:pPr lvl="2"/>
            <a:r>
              <a:rPr lang="en-US" dirty="0">
                <a:solidFill>
                  <a:srgbClr val="595959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RFC 7009 – Token Revocation</a:t>
            </a:r>
            <a:endParaRPr lang="en-US" dirty="0">
              <a:solidFill>
                <a:srgbClr val="595959"/>
              </a:solidFill>
            </a:endParaRPr>
          </a:p>
          <a:p>
            <a:pPr lvl="1"/>
            <a:r>
              <a:rPr lang="en-US" dirty="0">
                <a:solidFill>
                  <a:srgbClr val="595959"/>
                </a:solidFill>
              </a:rPr>
              <a:t>Endpoint</a:t>
            </a:r>
          </a:p>
          <a:p>
            <a:pPr lvl="2"/>
            <a:r>
              <a:rPr lang="fi-FI" dirty="0" err="1">
                <a:solidFill>
                  <a:srgbClr val="595959"/>
                </a:solidFill>
              </a:rPr>
              <a:t>revocation_endpoint</a:t>
            </a:r>
            <a:endParaRPr lang="fi-FI" dirty="0">
              <a:solidFill>
                <a:srgbClr val="595959"/>
              </a:solidFill>
            </a:endParaRPr>
          </a:p>
          <a:p>
            <a:pPr lvl="1"/>
            <a:r>
              <a:rPr lang="en-US" dirty="0">
                <a:solidFill>
                  <a:srgbClr val="595959"/>
                </a:solidFill>
              </a:rPr>
              <a:t>R</a:t>
            </a:r>
            <a:r>
              <a:rPr lang="fi-FI" dirty="0" err="1">
                <a:solidFill>
                  <a:srgbClr val="595959"/>
                </a:solidFill>
              </a:rPr>
              <a:t>equired</a:t>
            </a:r>
            <a:r>
              <a:rPr lang="fi-FI" dirty="0">
                <a:solidFill>
                  <a:srgbClr val="595959"/>
                </a:solidFill>
              </a:rPr>
              <a:t> </a:t>
            </a:r>
            <a:r>
              <a:rPr lang="fi-FI" dirty="0" err="1">
                <a:solidFill>
                  <a:srgbClr val="595959"/>
                </a:solidFill>
              </a:rPr>
              <a:t>parameters</a:t>
            </a:r>
            <a:endParaRPr lang="fi-FI" dirty="0">
              <a:solidFill>
                <a:srgbClr val="595959"/>
              </a:solidFill>
            </a:endParaRPr>
          </a:p>
          <a:p>
            <a:pPr lvl="2"/>
            <a:r>
              <a:rPr lang="en-US" dirty="0" err="1">
                <a:solidFill>
                  <a:srgbClr val="595959"/>
                </a:solidFill>
              </a:rPr>
              <a:t>client_id</a:t>
            </a:r>
            <a:r>
              <a:rPr lang="en-US" dirty="0">
                <a:solidFill>
                  <a:srgbClr val="595959"/>
                </a:solidFill>
              </a:rPr>
              <a:t> and </a:t>
            </a:r>
            <a:r>
              <a:rPr lang="en-US" dirty="0" err="1">
                <a:solidFill>
                  <a:srgbClr val="595959"/>
                </a:solidFill>
              </a:rPr>
              <a:t>client_secret</a:t>
            </a:r>
            <a:endParaRPr lang="en-US" dirty="0">
              <a:solidFill>
                <a:srgbClr val="595959"/>
              </a:solidFill>
            </a:endParaRPr>
          </a:p>
          <a:p>
            <a:pPr lvl="2"/>
            <a:r>
              <a:rPr lang="en-US" dirty="0">
                <a:solidFill>
                  <a:srgbClr val="595959"/>
                </a:solidFill>
              </a:rPr>
              <a:t>t</a:t>
            </a:r>
            <a:r>
              <a:rPr lang="fi-FI" dirty="0" err="1">
                <a:solidFill>
                  <a:srgbClr val="595959"/>
                </a:solidFill>
              </a:rPr>
              <a:t>oken</a:t>
            </a:r>
            <a:endParaRPr lang="fi-FI" dirty="0">
              <a:solidFill>
                <a:srgbClr val="595959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5BC80-3E3F-4AAF-8CD4-D7658A693B6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OpenID Connect </a:t>
            </a:r>
            <a:r>
              <a:rPr lang="en-US" dirty="0" err="1"/>
              <a:t>UserInfo</a:t>
            </a:r>
            <a:endParaRPr lang="en-US" dirty="0"/>
          </a:p>
          <a:p>
            <a:pPr lvl="1"/>
            <a:r>
              <a:rPr lang="en-US" dirty="0"/>
              <a:t>For access token validation</a:t>
            </a:r>
          </a:p>
          <a:p>
            <a:pPr lvl="1"/>
            <a:r>
              <a:rPr lang="en-US" dirty="0"/>
              <a:t>Specification</a:t>
            </a:r>
          </a:p>
          <a:p>
            <a:pPr lvl="2"/>
            <a:r>
              <a:rPr lang="en-US" dirty="0">
                <a:hlinkClick r:id="rId4"/>
              </a:rPr>
              <a:t>OpenID Connect </a:t>
            </a:r>
            <a:r>
              <a:rPr lang="en-US" dirty="0" err="1">
                <a:hlinkClick r:id="rId4"/>
              </a:rPr>
              <a:t>UserInfo</a:t>
            </a:r>
            <a:endParaRPr lang="en-US" dirty="0"/>
          </a:p>
          <a:p>
            <a:pPr lvl="1"/>
            <a:r>
              <a:rPr lang="en-US" dirty="0"/>
              <a:t>Endpoint</a:t>
            </a:r>
          </a:p>
          <a:p>
            <a:pPr lvl="2"/>
            <a:r>
              <a:rPr lang="en-US" dirty="0" err="1"/>
              <a:t>userinfo_endpoint</a:t>
            </a:r>
            <a:endParaRPr lang="en-US" dirty="0"/>
          </a:p>
          <a:p>
            <a:pPr lvl="1"/>
            <a:r>
              <a:rPr lang="en-US" dirty="0"/>
              <a:t>Required parameters</a:t>
            </a:r>
          </a:p>
          <a:p>
            <a:pPr lvl="2"/>
            <a:r>
              <a:rPr lang="en-US" dirty="0" err="1"/>
              <a:t>Authorisation</a:t>
            </a:r>
            <a:r>
              <a:rPr lang="en-US" dirty="0"/>
              <a:t> header with access token</a:t>
            </a:r>
          </a:p>
          <a:p>
            <a:r>
              <a:rPr lang="en-US" dirty="0"/>
              <a:t>ID Token</a:t>
            </a:r>
          </a:p>
          <a:p>
            <a:pPr lvl="1"/>
            <a:r>
              <a:rPr lang="en-US" dirty="0"/>
              <a:t>Signed JWT, optionally encrypted</a:t>
            </a:r>
          </a:p>
          <a:p>
            <a:pPr lvl="1"/>
            <a:r>
              <a:rPr lang="en-US" dirty="0"/>
              <a:t>Specification</a:t>
            </a:r>
          </a:p>
          <a:p>
            <a:pPr lvl="2"/>
            <a:r>
              <a:rPr lang="en-US" dirty="0">
                <a:hlinkClick r:id="rId5"/>
              </a:rPr>
              <a:t>OpenID Connect ID Token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41B845-810A-4B01-8501-CFB4726B67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195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54949-CBB1-438C-86FD-AE0135DF2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integrity and confidentiality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F0148-5C3D-4618-B6C9-1ECA38CE5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Using JWTs for Client Authentication</a:t>
            </a:r>
          </a:p>
          <a:p>
            <a:pPr lvl="2"/>
            <a:r>
              <a:rPr lang="en-US" dirty="0">
                <a:hlinkClick r:id="rId2"/>
              </a:rPr>
              <a:t>https://tools.ietf.org/html/rfc7523#section-2.2</a:t>
            </a:r>
            <a:endParaRPr lang="en-US" dirty="0"/>
          </a:p>
          <a:p>
            <a:pPr lvl="1"/>
            <a:r>
              <a:rPr lang="en-US" dirty="0"/>
              <a:t>JWT Secured </a:t>
            </a:r>
            <a:r>
              <a:rPr lang="en-US" dirty="0" err="1"/>
              <a:t>Authorisation</a:t>
            </a:r>
            <a:r>
              <a:rPr lang="en-US" dirty="0"/>
              <a:t> Request</a:t>
            </a:r>
          </a:p>
          <a:p>
            <a:pPr lvl="2"/>
            <a:r>
              <a:rPr lang="en-US" dirty="0">
                <a:hlinkClick r:id="rId3"/>
              </a:rPr>
              <a:t>https://tools.ietf.org/html/draft-ietf-oauth-jwsreq-16</a:t>
            </a:r>
            <a:endParaRPr lang="en-US" dirty="0"/>
          </a:p>
          <a:p>
            <a:pPr lvl="1"/>
            <a:r>
              <a:rPr lang="en-US" dirty="0"/>
              <a:t>JWT Response for OAuth Token Introspection</a:t>
            </a:r>
          </a:p>
          <a:p>
            <a:pPr lvl="2"/>
            <a:r>
              <a:rPr lang="en-US" dirty="0">
                <a:hlinkClick r:id="rId4"/>
              </a:rPr>
              <a:t>https://tools.ietf.org/html/draft-ietf-oauth-jwt-introspection-response-01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ID Token signing and encryption</a:t>
            </a:r>
          </a:p>
          <a:p>
            <a:pPr lvl="2"/>
            <a:r>
              <a:rPr lang="en-US" dirty="0">
                <a:hlinkClick r:id="rId5"/>
              </a:rPr>
              <a:t>https://openid.net/specs/openid-connect-registration-1_0.html#ClientMetadata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UserInfo</a:t>
            </a:r>
            <a:r>
              <a:rPr lang="en-US" dirty="0"/>
              <a:t> signing and encryption</a:t>
            </a:r>
          </a:p>
          <a:p>
            <a:pPr lvl="2"/>
            <a:r>
              <a:rPr lang="en-US" dirty="0">
                <a:hlinkClick r:id="rId5"/>
              </a:rPr>
              <a:t>https://openid.net/specs/openid-connect-registration-1_0.html#ClientMetadata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7D51D5-96ED-431D-9381-97E329A12F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223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1F222-189D-41D2-B977-F165CF67F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9A01D-AFBC-46C8-AD93-1371C0F61F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This module introduces the main APIs of Ubisecure IAM products.</a:t>
            </a:r>
          </a:p>
          <a:p>
            <a:pPr lvl="1"/>
            <a:r>
              <a:rPr lang="en-US" dirty="0"/>
              <a:t>UI and UX</a:t>
            </a:r>
          </a:p>
          <a:p>
            <a:pPr lvl="2"/>
            <a:r>
              <a:rPr lang="en-US" dirty="0"/>
              <a:t>Discovery, Template, Session Status, JavaScript</a:t>
            </a:r>
          </a:p>
          <a:p>
            <a:pPr lvl="1"/>
            <a:r>
              <a:rPr lang="en-US" dirty="0"/>
              <a:t>Application integration</a:t>
            </a:r>
          </a:p>
          <a:p>
            <a:pPr lvl="2"/>
            <a:r>
              <a:rPr lang="en-US" dirty="0"/>
              <a:t>Web SSO, Mobile Apps, API Protection</a:t>
            </a:r>
          </a:p>
          <a:p>
            <a:pPr lvl="2"/>
            <a:r>
              <a:rPr lang="en-US" dirty="0"/>
              <a:t>OAuth 2.0 and OpenID Connect 1.0</a:t>
            </a:r>
          </a:p>
          <a:p>
            <a:pPr lvl="1"/>
            <a:r>
              <a:rPr lang="en-US" dirty="0"/>
              <a:t>DevOps and Automation</a:t>
            </a:r>
          </a:p>
          <a:p>
            <a:pPr lvl="2"/>
            <a:r>
              <a:rPr lang="en-US" dirty="0"/>
              <a:t>SSO Management API</a:t>
            </a:r>
          </a:p>
          <a:p>
            <a:pPr lvl="1"/>
            <a:r>
              <a:rPr lang="en-US" dirty="0"/>
              <a:t>IAM Process</a:t>
            </a:r>
          </a:p>
          <a:p>
            <a:pPr lvl="2"/>
            <a:r>
              <a:rPr lang="en-US" dirty="0"/>
              <a:t>CustomerID API, OTP</a:t>
            </a:r>
          </a:p>
          <a:p>
            <a:pPr lvl="1"/>
            <a:r>
              <a:rPr lang="en-US" dirty="0"/>
              <a:t>Callback APIs</a:t>
            </a:r>
          </a:p>
          <a:p>
            <a:pPr lvl="2"/>
            <a:r>
              <a:rPr lang="en-US" dirty="0"/>
              <a:t>Directory Mapping, Backend Query, Authentication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0AB7C4-9CE2-4903-ACD8-D09D549A13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922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ABAFA72-2257-451F-9D91-0DC36A7B1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integrity and confidentiality</a:t>
            </a:r>
            <a:endParaRPr lang="fi-FI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5E3D22-A902-4D63-AA10-1315009126A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Example configuration with JWT client authentication and </a:t>
            </a:r>
          </a:p>
          <a:p>
            <a:r>
              <a:rPr lang="en-US" dirty="0"/>
              <a:t>encrypted ID Token and </a:t>
            </a:r>
            <a:r>
              <a:rPr lang="en-US" dirty="0" err="1"/>
              <a:t>UserInfo</a:t>
            </a:r>
            <a:r>
              <a:rPr lang="en-US" dirty="0"/>
              <a:t>.</a:t>
            </a:r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B33299-2961-4970-A229-D1E25323D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283" y="2748558"/>
            <a:ext cx="10087434" cy="327898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D58904-2BF3-4427-BA76-81753C39C8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10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0D9A6-7A00-4BAA-A1CD-4C1FA1F19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and Automation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B8A17-C581-488F-8667-D91EDBE310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SSO Management API</a:t>
            </a:r>
          </a:p>
          <a:p>
            <a:pPr lvl="1"/>
            <a:r>
              <a:rPr lang="en-US" dirty="0"/>
              <a:t>Management Console automation</a:t>
            </a:r>
          </a:p>
          <a:p>
            <a:r>
              <a:rPr lang="en-US" dirty="0"/>
              <a:t>Applications</a:t>
            </a:r>
          </a:p>
          <a:p>
            <a:pPr lvl="1"/>
            <a:r>
              <a:rPr lang="en-US" dirty="0"/>
              <a:t>Register and manage applications</a:t>
            </a:r>
          </a:p>
          <a:p>
            <a:pPr lvl="1"/>
            <a:r>
              <a:rPr lang="en-US" dirty="0"/>
              <a:t>Manage access control and </a:t>
            </a:r>
            <a:r>
              <a:rPr lang="en-US" dirty="0" err="1"/>
              <a:t>authorisation</a:t>
            </a:r>
            <a:r>
              <a:rPr lang="en-US" dirty="0"/>
              <a:t> policies</a:t>
            </a:r>
          </a:p>
          <a:p>
            <a:r>
              <a:rPr lang="en-US" dirty="0"/>
              <a:t>Authentication methods and inbound trust</a:t>
            </a:r>
          </a:p>
          <a:p>
            <a:pPr lvl="1"/>
            <a:r>
              <a:rPr lang="en-US" dirty="0"/>
              <a:t>Register new authentication methods</a:t>
            </a:r>
          </a:p>
          <a:p>
            <a:pPr lvl="1"/>
            <a:r>
              <a:rPr lang="en-US" dirty="0"/>
              <a:t>Manage inbound trust relationship (SAML 2.0, OpenID Connect 1.0)</a:t>
            </a:r>
          </a:p>
          <a:p>
            <a:r>
              <a:rPr lang="en-US" dirty="0"/>
              <a:t>PowerShell bindings (Windows and Linux)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F99EA-ACCF-495F-B651-FB305D8E2A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1767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59F45-C8B3-42E9-9E16-E71B1F665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and Automation – Examples </a:t>
            </a:r>
            <a:endParaRPr lang="fi-FI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3D7000A-1ED6-4AD7-B0FB-D63746100C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fi-FI" sz="1100" dirty="0">
                <a:solidFill>
                  <a:srgbClr val="0000FF"/>
                </a:solidFill>
                <a:latin typeface="Lucida Console" panose="020B0609040504020204" pitchFamily="49" charset="0"/>
              </a:rPr>
              <a:t>Import-</a:t>
            </a:r>
            <a:r>
              <a:rPr lang="fi-FI" sz="11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Module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"Ubisecure.OAuth2"</a:t>
            </a:r>
            <a:endParaRPr lang="fi-FI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fi-FI" sz="1100" dirty="0">
                <a:solidFill>
                  <a:srgbClr val="0000FF"/>
                </a:solidFill>
                <a:latin typeface="Lucida Console" panose="020B0609040504020204" pitchFamily="49" charset="0"/>
              </a:rPr>
              <a:t>Import-</a:t>
            </a:r>
            <a:r>
              <a:rPr lang="fi-FI" sz="11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Module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Ubisecure.SSO.Management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endParaRPr lang="fi-FI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endParaRPr lang="fi-FI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fi-FI" sz="1100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fi-FI" sz="1100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sso_config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@{</a:t>
            </a:r>
          </a:p>
          <a:p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ManageUri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"https://manage.example.ubidemo.com"</a:t>
            </a:r>
            <a:endParaRPr lang="fi-FI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Uri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"https://login.example.ubidemo.com"</a:t>
            </a:r>
            <a:endParaRPr lang="fi-FI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}</a:t>
            </a:r>
          </a:p>
          <a:p>
            <a:endParaRPr lang="fi-FI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fi-FI" sz="1100" dirty="0">
                <a:solidFill>
                  <a:srgbClr val="A82D00"/>
                </a:solidFill>
                <a:latin typeface="Lucida Console" panose="020B0609040504020204" pitchFamily="49" charset="0"/>
              </a:rPr>
              <a:t>$</a:t>
            </a:r>
            <a:r>
              <a:rPr lang="fi-FI" sz="1100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registration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@{</a:t>
            </a:r>
          </a:p>
          <a:p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ClientId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public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endParaRPr lang="fi-FI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en-US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en-US" sz="11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ClientSecret</a:t>
            </a:r>
            <a:r>
              <a:rPr lang="en-US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en-US" sz="1100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en-US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US" sz="11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ConvertTo-SecureString</a:t>
            </a:r>
            <a:r>
              <a:rPr lang="en-US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100" dirty="0">
                <a:solidFill>
                  <a:srgbClr val="000080"/>
                </a:solidFill>
                <a:latin typeface="Lucida Console" panose="020B0609040504020204" pitchFamily="49" charset="0"/>
              </a:rPr>
              <a:t>-String</a:t>
            </a:r>
            <a:r>
              <a:rPr lang="en-US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"public"</a:t>
            </a:r>
            <a:r>
              <a:rPr lang="en-US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1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sz="11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AsPlainText</a:t>
            </a:r>
            <a:r>
              <a:rPr lang="en-US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100" dirty="0">
                <a:solidFill>
                  <a:srgbClr val="000080"/>
                </a:solidFill>
                <a:latin typeface="Lucida Console" panose="020B0609040504020204" pitchFamily="49" charset="0"/>
              </a:rPr>
              <a:t>-Force</a:t>
            </a:r>
            <a:r>
              <a:rPr lang="en-US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</a:p>
          <a:p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   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RedirectUri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>
                <a:solidFill>
                  <a:srgbClr val="696969"/>
                </a:solidFill>
                <a:latin typeface="Lucida Console" panose="020B0609040504020204" pitchFamily="49" charset="0"/>
              </a:rPr>
              <a:t>=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"http://localhost/public"</a:t>
            </a:r>
            <a:endParaRPr lang="fi-FI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}</a:t>
            </a:r>
          </a:p>
          <a:p>
            <a:endParaRPr lang="fi-FI" sz="11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fi-FI" sz="1100" dirty="0">
                <a:solidFill>
                  <a:srgbClr val="0000FF"/>
                </a:solidFill>
                <a:latin typeface="Lucida Console" panose="020B0609040504020204" pitchFamily="49" charset="0"/>
              </a:rPr>
              <a:t>New-</a:t>
            </a:r>
            <a:r>
              <a:rPr lang="fi-FI" sz="11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OAuthClientConfig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A82D00"/>
                </a:solidFill>
                <a:latin typeface="Lucida Console" panose="020B0609040504020204" pitchFamily="49" charset="0"/>
              </a:rPr>
              <a:t>@</a:t>
            </a:r>
            <a:r>
              <a:rPr lang="fi-FI" sz="1100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registration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696969"/>
                </a:solidFill>
                <a:latin typeface="Lucida Console" panose="020B0609040504020204" pitchFamily="49" charset="0"/>
              </a:rPr>
              <a:t>|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0000FF"/>
                </a:solidFill>
                <a:latin typeface="Lucida Console" panose="020B0609040504020204" pitchFamily="49" charset="0"/>
              </a:rPr>
              <a:t>New-</a:t>
            </a:r>
            <a:r>
              <a:rPr lang="fi-FI" sz="11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SSOLogon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A82D00"/>
                </a:solidFill>
                <a:latin typeface="Lucida Console" panose="020B0609040504020204" pitchFamily="49" charset="0"/>
              </a:rPr>
              <a:t>@</a:t>
            </a:r>
            <a:r>
              <a:rPr lang="fi-FI" sz="1100" dirty="0" err="1">
                <a:solidFill>
                  <a:srgbClr val="A82D00"/>
                </a:solidFill>
                <a:latin typeface="Lucida Console" panose="020B0609040504020204" pitchFamily="49" charset="0"/>
              </a:rPr>
              <a:t>sso_config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fi-FI" sz="11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Browser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default</a:t>
            </a:r>
            <a:r>
              <a:rPr lang="fi-FI" sz="11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  <a:p>
            <a:r>
              <a:rPr lang="fi-FI" sz="11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  <a:p>
            <a:endParaRPr lang="fi-FI" sz="11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63D093-31B5-4758-B91B-EFA262B586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9180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59F45-C8B3-42E9-9E16-E71B1F665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DevOps and Automation – Examples </a:t>
            </a:r>
            <a:endParaRPr lang="fi-FI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C0A148-5D0C-4D60-ACA9-521FC51B70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numCol="2">
            <a:normAutofit/>
          </a:bodyPr>
          <a:lstStyle/>
          <a:p>
            <a:pPr marL="0" indent="0">
              <a:buNone/>
            </a:pPr>
            <a:r>
              <a:rPr lang="en-US" sz="800" dirty="0"/>
              <a:t> 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GET /group/System/Authenticated Users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$users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Get-</a:t>
            </a:r>
            <a:r>
              <a:rPr lang="en-US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SSOObject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80"/>
                </a:solidFill>
                <a:latin typeface="Lucida Console" panose="020B0609040504020204" pitchFamily="49" charset="0"/>
              </a:rPr>
              <a:t>-Type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"group"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en-US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System"</a:t>
            </a:r>
            <a:r>
              <a:rPr lang="en-US" sz="800" dirty="0" err="1">
                <a:solidFill>
                  <a:srgbClr val="A9A9A9"/>
                </a:solidFill>
                <a:latin typeface="Lucida Console" panose="020B0609040504020204" pitchFamily="49" charset="0"/>
              </a:rPr>
              <a:t>,</a:t>
            </a:r>
            <a:r>
              <a:rPr lang="en-US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"Authenticated</a:t>
            </a:r>
            <a:r>
              <a:rPr lang="en-US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 Users"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GET /</a:t>
            </a:r>
            <a:r>
              <a:rPr lang="fi-FI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method</a:t>
            </a:r>
            <a: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/password.1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$password1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Get-SSOObject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fi-FI" sz="8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Type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method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"password.1"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PUT /</a:t>
            </a:r>
            <a:r>
              <a:rPr lang="fi-FI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site</a:t>
            </a:r>
            <a: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/</a:t>
            </a:r>
            <a:r>
              <a:rPr lang="fi-FI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iam</a:t>
            </a:r>
            <a: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-academy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fi-FI" sz="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site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Set-</a:t>
            </a:r>
            <a:r>
              <a:rPr lang="fi-FI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SSOObject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fi-FI" sz="8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Type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site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iam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-academy"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PUT /site/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iam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-academy/$link/method/password.1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fi-FI" sz="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site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Set-</a:t>
            </a:r>
            <a:r>
              <a:rPr lang="fi-FI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SSOLink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$password1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Out-</a:t>
            </a:r>
            <a:r>
              <a:rPr lang="fi-FI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Null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PUT /</a:t>
            </a:r>
            <a:r>
              <a:rPr lang="fi-FI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aplication</a:t>
            </a:r>
            <a: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/</a:t>
            </a:r>
            <a:r>
              <a:rPr lang="fi-FI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iam</a:t>
            </a:r>
            <a: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-academy/</a:t>
            </a:r>
            <a:r>
              <a:rPr lang="fi-FI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example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$application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$site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Set-</a:t>
            </a:r>
            <a:r>
              <a:rPr lang="en-US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SSOChild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sz="8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ChildType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"application"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"example"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80"/>
                </a:solidFill>
                <a:latin typeface="Lucida Console" panose="020B0609040504020204" pitchFamily="49" charset="0"/>
              </a:rPr>
              <a:t>-Enabled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PUT 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aplication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iam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-academy/example/$link/method/password.1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$application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Set-</a:t>
            </a:r>
            <a:r>
              <a:rPr lang="en-US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SSOLink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$password1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80"/>
                </a:solidFill>
                <a:latin typeface="Lucida Console" panose="020B0609040504020204" pitchFamily="49" charset="0"/>
              </a:rPr>
              <a:t>-Enabled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Out-Null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PUT 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aplication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iam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-academy/example/$link/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allowedTo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/...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$application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Set-</a:t>
            </a:r>
            <a:r>
              <a:rPr lang="en-US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SSOLink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sz="8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LinkName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en-US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allowedTo</a:t>
            </a:r>
            <a:r>
              <a:rPr lang="en-US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$users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Out-Null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b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</a:br>
            <a:r>
              <a:rPr lang="fi-FI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PUT /policy/iam-academy/policy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$policy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$site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Set-</a:t>
            </a:r>
            <a:r>
              <a:rPr lang="en-US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SSOChild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sz="800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ChildType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"policy"</a:t>
            </a:r>
            <a:r>
              <a:rPr lang="en-US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"policy"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PUT 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aplication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iam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-academy/example/$link/policy/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iam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-academy/policy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fi-FI" sz="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application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Set-</a:t>
            </a:r>
            <a:r>
              <a:rPr lang="fi-FI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SSOLink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fi-FI" sz="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policy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Out-</a:t>
            </a:r>
            <a:r>
              <a:rPr lang="fi-FI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Null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# PUT 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aplication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/</a:t>
            </a:r>
            <a:r>
              <a:rPr lang="en-US" sz="8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iam</a:t>
            </a:r>
            <a:r>
              <a:rPr lang="en-US" sz="800" dirty="0">
                <a:solidFill>
                  <a:srgbClr val="006400"/>
                </a:solidFill>
                <a:latin typeface="Lucida Console" panose="020B0609040504020204" pitchFamily="49" charset="0"/>
              </a:rPr>
              <a:t>-academy/example/$attribute/metadata</a:t>
            </a:r>
            <a:endParaRPr lang="en-US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$metadata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@{</a:t>
            </a:r>
          </a:p>
          <a:p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”</a:t>
            </a:r>
            <a:r>
              <a:rPr lang="fi-FI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Name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”metadata"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ContentType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application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/</a:t>
            </a:r>
            <a:r>
              <a:rPr lang="fi-FI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json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Body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'{"</a:t>
            </a:r>
            <a:r>
              <a:rPr lang="fi-FI" sz="8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redirect_uris</a:t>
            </a:r>
            <a:r>
              <a:rPr lang="fi-FI" sz="800" dirty="0">
                <a:solidFill>
                  <a:srgbClr val="8B0000"/>
                </a:solidFill>
                <a:latin typeface="Lucida Console" panose="020B0609040504020204" pitchFamily="49" charset="0"/>
              </a:rPr>
              <a:t>":["http://localhost/example"]}'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}</a:t>
            </a:r>
          </a:p>
          <a:p>
            <a:pPr marL="0" indent="0">
              <a:buNone/>
            </a:pP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fi-FI" sz="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registration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fi-FI" sz="800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application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0000FF"/>
                </a:solidFill>
                <a:latin typeface="Lucida Console" panose="020B0609040504020204" pitchFamily="49" charset="0"/>
              </a:rPr>
              <a:t>Set-</a:t>
            </a:r>
            <a:r>
              <a:rPr lang="fi-FI" sz="8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SSOAttribute</a:t>
            </a: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fi-FI" sz="800" dirty="0">
                <a:solidFill>
                  <a:srgbClr val="FF4500"/>
                </a:solidFill>
                <a:latin typeface="Lucida Console" panose="020B0609040504020204" pitchFamily="49" charset="0"/>
              </a:rPr>
              <a:t>@metadata</a:t>
            </a:r>
            <a:endParaRPr lang="fi-FI" sz="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8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>
              <a:buNone/>
            </a:pPr>
            <a:endParaRPr lang="fi-FI" sz="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6A5C25-74B6-4A7A-87BE-CF5410D38B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8408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0859E3-28B9-4524-A008-25B04A269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447" y="612237"/>
            <a:ext cx="7233107" cy="516374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52866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CF6CB-91DA-4FED-B113-CD2752942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IAM Process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8C33C-E14B-46F8-BDC4-A1136D642E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CustomerID API</a:t>
            </a:r>
          </a:p>
          <a:p>
            <a:pPr lvl="1"/>
            <a:r>
              <a:rPr lang="en-US" dirty="0"/>
              <a:t>Implement simple provisioning use cases</a:t>
            </a:r>
          </a:p>
          <a:p>
            <a:pPr lvl="1"/>
            <a:r>
              <a:rPr lang="en-US" dirty="0"/>
              <a:t>Invoke functions present in CustomerID UI from API</a:t>
            </a:r>
          </a:p>
          <a:p>
            <a:pPr lvl="2"/>
            <a:r>
              <a:rPr lang="en-US" dirty="0"/>
              <a:t>Register and invite users</a:t>
            </a:r>
          </a:p>
          <a:p>
            <a:pPr lvl="2"/>
            <a:r>
              <a:rPr lang="en-US" dirty="0"/>
              <a:t>Manage </a:t>
            </a:r>
            <a:r>
              <a:rPr lang="en-US" dirty="0" err="1"/>
              <a:t>organisations</a:t>
            </a:r>
            <a:r>
              <a:rPr lang="en-US" dirty="0"/>
              <a:t>, roles and mandates</a:t>
            </a:r>
          </a:p>
          <a:p>
            <a:r>
              <a:rPr lang="en-US" dirty="0"/>
              <a:t>OTP List Server API</a:t>
            </a:r>
          </a:p>
          <a:p>
            <a:pPr lvl="1"/>
            <a:r>
              <a:rPr lang="fi-FI" dirty="0"/>
              <a:t>Generate and manage OTP printout lists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C8D216-5FEA-4394-B383-AB5364D8D8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266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50174-77EC-41FD-AA43-33FD0DA24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IAM Process – Example 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66447-291E-42EE-B142-2E4AD161E9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Consolas" panose="020B0609020204030204" pitchFamily="49" charset="0"/>
              </a:rPr>
              <a:t>curl "https://example.ubidemo.com/</a:t>
            </a:r>
            <a:r>
              <a:rPr lang="en-US" sz="1400" dirty="0" err="1">
                <a:latin typeface="Consolas" panose="020B0609020204030204" pitchFamily="49" charset="0"/>
              </a:rPr>
              <a:t>customerid</a:t>
            </a:r>
            <a:r>
              <a:rPr lang="en-US" sz="1400" dirty="0">
                <a:latin typeface="Consolas" panose="020B0609020204030204" pitchFamily="49" charset="0"/>
              </a:rPr>
              <a:t>-rest/services/2.1/users/?username=</a:t>
            </a:r>
            <a:r>
              <a:rPr lang="en-US" sz="1400" dirty="0" err="1">
                <a:latin typeface="Consolas" panose="020B0609020204030204" pitchFamily="49" charset="0"/>
              </a:rPr>
              <a:t>restuser&amp;password</a:t>
            </a:r>
            <a:r>
              <a:rPr lang="en-US" sz="1400" dirty="0">
                <a:latin typeface="Consolas" panose="020B0609020204030204" pitchFamily="49" charset="0"/>
              </a:rPr>
              <a:t>=secret" </a:t>
            </a:r>
          </a:p>
          <a:p>
            <a:pPr marL="0" indent="0">
              <a:buNone/>
            </a:pPr>
            <a:endParaRPr lang="en-US" sz="14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i-FI" sz="1400" dirty="0">
                <a:latin typeface="Consolas" panose="020B0609020204030204" pitchFamily="49" charset="0"/>
              </a:rPr>
              <a:t>&lt;</a:t>
            </a:r>
            <a:r>
              <a:rPr lang="fi-FI" sz="1400" dirty="0" err="1">
                <a:latin typeface="Consolas" panose="020B0609020204030204" pitchFamily="49" charset="0"/>
              </a:rPr>
              <a:t>Users</a:t>
            </a:r>
            <a:r>
              <a:rPr lang="fi-FI" sz="1400" dirty="0">
                <a:latin typeface="Consolas" panose="020B0609020204030204" pitchFamily="49" charset="0"/>
              </a:rPr>
              <a:t> </a:t>
            </a:r>
            <a:r>
              <a:rPr lang="fi-FI" sz="1400" dirty="0" err="1">
                <a:latin typeface="Consolas" panose="020B0609020204030204" pitchFamily="49" charset="0"/>
              </a:rPr>
              <a:t>xmlns</a:t>
            </a:r>
            <a:r>
              <a:rPr lang="fi-FI" sz="1400" dirty="0">
                <a:latin typeface="Consolas" panose="020B0609020204030204" pitchFamily="49" charset="0"/>
              </a:rPr>
              <a:t>="http://schema.ubisecure.com/</a:t>
            </a:r>
            <a:r>
              <a:rPr lang="fi-FI" sz="1400" dirty="0" err="1">
                <a:latin typeface="Consolas" panose="020B0609020204030204" pitchFamily="49" charset="0"/>
              </a:rPr>
              <a:t>customerid</a:t>
            </a:r>
            <a:r>
              <a:rPr lang="fi-FI" sz="1400" dirty="0">
                <a:latin typeface="Consolas" panose="020B0609020204030204" pitchFamily="49" charset="0"/>
              </a:rPr>
              <a:t>/</a:t>
            </a:r>
            <a:r>
              <a:rPr lang="fi-FI" sz="1400" dirty="0" err="1">
                <a:latin typeface="Consolas" panose="020B0609020204030204" pitchFamily="49" charset="0"/>
              </a:rPr>
              <a:t>api</a:t>
            </a:r>
            <a:r>
              <a:rPr lang="fi-FI" sz="1400" dirty="0">
                <a:latin typeface="Consolas" panose="020B0609020204030204" pitchFamily="49" charset="0"/>
              </a:rPr>
              <a:t>" </a:t>
            </a:r>
            <a:r>
              <a:rPr lang="fi-FI" sz="1400" dirty="0" err="1">
                <a:latin typeface="Consolas" panose="020B0609020204030204" pitchFamily="49" charset="0"/>
              </a:rPr>
              <a:t>inResponseTo</a:t>
            </a:r>
            <a:r>
              <a:rPr lang="fi-FI" sz="1400" dirty="0">
                <a:latin typeface="Consolas" panose="020B0609020204030204" pitchFamily="49" charset="0"/>
              </a:rPr>
              <a:t>="/2.1/</a:t>
            </a:r>
            <a:r>
              <a:rPr lang="fi-FI" sz="1400" dirty="0" err="1">
                <a:latin typeface="Consolas" panose="020B0609020204030204" pitchFamily="49" charset="0"/>
              </a:rPr>
              <a:t>users</a:t>
            </a:r>
            <a:r>
              <a:rPr lang="fi-FI" sz="1400" dirty="0">
                <a:latin typeface="Consolas" panose="020B0609020204030204" pitchFamily="49" charset="0"/>
              </a:rPr>
              <a:t>" </a:t>
            </a:r>
            <a:r>
              <a:rPr lang="fi-FI" sz="1400" dirty="0" err="1">
                <a:latin typeface="Consolas" panose="020B0609020204030204" pitchFamily="49" charset="0"/>
              </a:rPr>
              <a:t>method</a:t>
            </a:r>
            <a:r>
              <a:rPr lang="fi-FI" sz="1400" dirty="0">
                <a:latin typeface="Consolas" panose="020B0609020204030204" pitchFamily="49" charset="0"/>
              </a:rPr>
              <a:t>="GET"&gt;</a:t>
            </a:r>
          </a:p>
          <a:p>
            <a:pPr marL="0" indent="0">
              <a:buNone/>
            </a:pPr>
            <a:r>
              <a:rPr lang="fi-FI" sz="1400" dirty="0">
                <a:latin typeface="Consolas" panose="020B0609020204030204" pitchFamily="49" charset="0"/>
              </a:rPr>
              <a:t> &lt;Id&gt;USERID1&lt;/Id&gt;</a:t>
            </a:r>
          </a:p>
          <a:p>
            <a:pPr marL="0" indent="0">
              <a:buNone/>
            </a:pPr>
            <a:r>
              <a:rPr lang="fi-FI" sz="1400" dirty="0">
                <a:latin typeface="Consolas" panose="020B0609020204030204" pitchFamily="49" charset="0"/>
              </a:rPr>
              <a:t> &lt;Id&gt;USERID2&lt;/Id&gt;</a:t>
            </a:r>
          </a:p>
          <a:p>
            <a:pPr marL="0" indent="0">
              <a:buNone/>
            </a:pPr>
            <a:r>
              <a:rPr lang="fi-FI" sz="1400" dirty="0">
                <a:latin typeface="Consolas" panose="020B0609020204030204" pitchFamily="49" charset="0"/>
              </a:rPr>
              <a:t>&lt;/</a:t>
            </a:r>
            <a:r>
              <a:rPr lang="fi-FI" sz="1400" dirty="0" err="1">
                <a:latin typeface="Consolas" panose="020B0609020204030204" pitchFamily="49" charset="0"/>
              </a:rPr>
              <a:t>Users</a:t>
            </a:r>
            <a:r>
              <a:rPr lang="fi-FI" sz="1400" dirty="0"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54BAE8-9F84-43E3-B491-386F0D9858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914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5C7F2-6EEF-4644-9895-D30F2BBF3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 APIs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5412C-07B3-4783-8A26-FA608D020E8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Where Ubisecure IAM products act as client</a:t>
            </a:r>
          </a:p>
          <a:p>
            <a:pPr lvl="1"/>
            <a:r>
              <a:rPr lang="en-US" dirty="0"/>
              <a:t>Directory Mapping</a:t>
            </a:r>
          </a:p>
          <a:p>
            <a:pPr lvl="2"/>
            <a:r>
              <a:rPr lang="en-US" dirty="0"/>
              <a:t>For mapping external identities into local identities</a:t>
            </a:r>
          </a:p>
          <a:p>
            <a:pPr lvl="2"/>
            <a:r>
              <a:rPr lang="en-US" dirty="0"/>
              <a:t>Invoked after SSO logon</a:t>
            </a:r>
          </a:p>
          <a:p>
            <a:pPr lvl="1"/>
            <a:r>
              <a:rPr lang="en-US" dirty="0"/>
              <a:t>CustomerID Backend Query</a:t>
            </a:r>
          </a:p>
          <a:p>
            <a:pPr lvl="2"/>
            <a:r>
              <a:rPr lang="en-US" dirty="0"/>
              <a:t>For validation and enrichment of user information</a:t>
            </a:r>
          </a:p>
          <a:p>
            <a:pPr lvl="2"/>
            <a:r>
              <a:rPr lang="en-US" dirty="0"/>
              <a:t>Invoked from CustomerID workflow</a:t>
            </a:r>
          </a:p>
          <a:p>
            <a:pPr lvl="1"/>
            <a:r>
              <a:rPr lang="en-US" dirty="0"/>
              <a:t>Authentication Methods</a:t>
            </a:r>
          </a:p>
          <a:p>
            <a:pPr lvl="2"/>
            <a:r>
              <a:rPr lang="en-US" dirty="0"/>
              <a:t>SAML and OpenID Connect for frontend integration</a:t>
            </a:r>
          </a:p>
          <a:p>
            <a:pPr lvl="2"/>
            <a:r>
              <a:rPr lang="en-US" dirty="0"/>
              <a:t>CIBA for backend integration</a:t>
            </a:r>
          </a:p>
          <a:p>
            <a:pPr lvl="2"/>
            <a:r>
              <a:rPr lang="en-US" dirty="0"/>
              <a:t>Invoked from SSO logon</a:t>
            </a:r>
            <a:endParaRPr lang="fi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BC9CAD-F7E4-4464-95AB-967B132CF4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2950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B933F-2CAD-4DFA-8F2D-B6CC52D0E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3D73D-62C2-4C5A-8C9B-EC40D0E7BF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Ubisecure product platform includes extensive APIs for third-party integration.</a:t>
            </a:r>
          </a:p>
          <a:p>
            <a:r>
              <a:rPr lang="en-US" dirty="0"/>
              <a:t>When possible APIs are based on open industry standards.</a:t>
            </a:r>
          </a:p>
          <a:p>
            <a:endParaRPr lang="en-US" dirty="0"/>
          </a:p>
          <a:p>
            <a:r>
              <a:rPr lang="en-US" dirty="0"/>
              <a:t>APIs are first priority for Ubisecure!</a:t>
            </a:r>
            <a:endParaRPr lang="fi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52061-9A6E-48F2-9D87-2FF6B41392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6819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6A4A4C-D5F4-AB40-AF75-3DD8BB583C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CCAC5-58BD-6847-BDE6-1F886F221B7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577809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926A6-7F5D-4871-86CD-84DD43AB0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and UX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8766E-D53B-41BE-8811-C31411E54D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Discovery API</a:t>
            </a:r>
          </a:p>
          <a:p>
            <a:pPr lvl="1"/>
            <a:r>
              <a:rPr lang="en-US" dirty="0"/>
              <a:t>Application configuration information</a:t>
            </a:r>
          </a:p>
          <a:p>
            <a:pPr lvl="2"/>
            <a:r>
              <a:rPr lang="en-US" dirty="0"/>
              <a:t>What authentication methods and templates are enabled for application? </a:t>
            </a:r>
          </a:p>
          <a:p>
            <a:pPr lvl="2"/>
            <a:r>
              <a:rPr lang="en-US" dirty="0" err="1"/>
              <a:t>Localised</a:t>
            </a:r>
            <a:r>
              <a:rPr lang="en-US" dirty="0"/>
              <a:t> text for certain UI elements, authentication method names, etc.</a:t>
            </a:r>
          </a:p>
          <a:p>
            <a:r>
              <a:rPr lang="en-US" dirty="0"/>
              <a:t>Template API</a:t>
            </a:r>
          </a:p>
          <a:p>
            <a:pPr lvl="1"/>
            <a:r>
              <a:rPr lang="en-US" dirty="0"/>
              <a:t>Template configuration information</a:t>
            </a:r>
          </a:p>
          <a:p>
            <a:pPr lvl="2"/>
            <a:r>
              <a:rPr lang="en-US" dirty="0"/>
              <a:t>What languages are enabled? What login UI elements are enabled?</a:t>
            </a:r>
          </a:p>
          <a:p>
            <a:pPr lvl="1"/>
            <a:r>
              <a:rPr lang="en-US" dirty="0"/>
              <a:t>Access to resources such as CSS, logos, JavaScript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5AF662-665A-48B0-BC8B-4DA8F3A402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503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5A2E8-AB66-4280-9C1D-8469D7364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and UX – Examples 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BF3B3-C419-4321-BE7A-772920A99E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Discovery and Template</a:t>
            </a:r>
          </a:p>
          <a:p>
            <a:endParaRPr lang="fi-FI" dirty="0"/>
          </a:p>
          <a:p>
            <a:pPr marL="0" indent="0">
              <a:buNone/>
            </a:pPr>
            <a:r>
              <a:rPr lang="fi-FI" sz="1200" dirty="0">
                <a:solidFill>
                  <a:srgbClr val="006400"/>
                </a:solidFill>
                <a:latin typeface="Lucida Console" panose="020B0609040504020204" pitchFamily="49" charset="0"/>
              </a:rPr>
              <a:t># </a:t>
            </a:r>
            <a:r>
              <a:rPr lang="fi-FI" sz="12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Discovery</a:t>
            </a:r>
            <a:r>
              <a:rPr lang="fi-FI" sz="1200" dirty="0">
                <a:solidFill>
                  <a:srgbClr val="006400"/>
                </a:solidFill>
                <a:latin typeface="Lucida Console" panose="020B0609040504020204" pitchFamily="49" charset="0"/>
              </a:rPr>
              <a:t> API</a:t>
            </a:r>
            <a:endParaRPr lang="fi-FI" sz="12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Invoke-</a:t>
            </a:r>
            <a:r>
              <a:rPr lang="en-US" sz="12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RestMethod</a:t>
            </a:r>
            <a:r>
              <a:rPr lang="en-US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"https://login.example.ubidemo.com/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uas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/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discovery?entityID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=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sso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-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api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-sample"</a:t>
            </a:r>
            <a:endParaRPr lang="en-US" sz="12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Invoke-</a:t>
            </a:r>
            <a:r>
              <a:rPr lang="en-US" sz="12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RestMethod</a:t>
            </a:r>
            <a:r>
              <a:rPr lang="en-US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"https://login.example.ubidemo.com/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uas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/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discovery?entityID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=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cn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=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Ubilogin,ou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=System"</a:t>
            </a:r>
            <a:endParaRPr lang="en-US" sz="12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endParaRPr lang="fi-FI" sz="12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fi-FI" sz="1200" dirty="0">
                <a:solidFill>
                  <a:srgbClr val="006400"/>
                </a:solidFill>
                <a:latin typeface="Lucida Console" panose="020B0609040504020204" pitchFamily="49" charset="0"/>
              </a:rPr>
              <a:t># </a:t>
            </a:r>
            <a:r>
              <a:rPr lang="fi-FI" sz="1200" dirty="0" err="1">
                <a:solidFill>
                  <a:srgbClr val="006400"/>
                </a:solidFill>
                <a:latin typeface="Lucida Console" panose="020B0609040504020204" pitchFamily="49" charset="0"/>
              </a:rPr>
              <a:t>Template</a:t>
            </a:r>
            <a:r>
              <a:rPr lang="fi-FI" sz="1200" dirty="0">
                <a:solidFill>
                  <a:srgbClr val="006400"/>
                </a:solidFill>
                <a:latin typeface="Lucida Console" panose="020B0609040504020204" pitchFamily="49" charset="0"/>
              </a:rPr>
              <a:t> API</a:t>
            </a:r>
            <a:endParaRPr lang="fi-FI" sz="12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Invoke-</a:t>
            </a:r>
            <a:r>
              <a:rPr lang="en-US" sz="12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RestMethod</a:t>
            </a:r>
            <a:r>
              <a:rPr lang="en-US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"https://login.example.ubidemo.com/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uas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/template/default/json"</a:t>
            </a:r>
            <a:endParaRPr lang="en-US" sz="12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rgbClr val="0000FF"/>
                </a:solidFill>
                <a:latin typeface="Lucida Console" panose="020B0609040504020204" pitchFamily="49" charset="0"/>
              </a:rPr>
              <a:t>Invoke-</a:t>
            </a:r>
            <a:r>
              <a:rPr lang="en-US" sz="12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WebRequest</a:t>
            </a:r>
            <a:r>
              <a:rPr lang="en-US" sz="1200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"https://login.example.ubidemo.com/</a:t>
            </a:r>
            <a:r>
              <a:rPr lang="en-US" sz="1200" dirty="0" err="1">
                <a:solidFill>
                  <a:srgbClr val="8B0000"/>
                </a:solidFill>
                <a:latin typeface="Lucida Console" panose="020B0609040504020204" pitchFamily="49" charset="0"/>
              </a:rPr>
              <a:t>uas</a:t>
            </a:r>
            <a:r>
              <a:rPr lang="en-US" sz="1200" dirty="0">
                <a:solidFill>
                  <a:srgbClr val="8B0000"/>
                </a:solidFill>
                <a:latin typeface="Lucida Console" panose="020B0609040504020204" pitchFamily="49" charset="0"/>
              </a:rPr>
              <a:t>/template/default/style.css"</a:t>
            </a:r>
            <a:endParaRPr lang="en-US" sz="1200" dirty="0">
              <a:solidFill>
                <a:prstClr val="black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88EC9-4E19-4E25-AD1D-2B244A098D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41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3F11D-5C28-4686-ADDA-20C7CE458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and UX – Examples </a:t>
            </a:r>
            <a:endParaRPr lang="fi-FI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B21AD8-D375-40B8-B460-8361532C78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Using JavaScript Fetch to get Discovery information</a:t>
            </a:r>
            <a:endParaRPr lang="fi-F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57E1FD-E3E5-400C-A870-7812F67A9368}"/>
              </a:ext>
            </a:extLst>
          </p:cNvPr>
          <p:cNvSpPr txBox="1"/>
          <p:nvPr/>
        </p:nvSpPr>
        <p:spPr>
          <a:xfrm>
            <a:off x="1929950" y="21767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i-FI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C9F0D7-72C5-4896-AA76-2FF8D36E9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236" y="2103016"/>
            <a:ext cx="6591300" cy="390774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9749FE-5C1C-475C-AB1C-A69DB66283C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140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9D211-3494-4570-B449-39AB72D41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and UX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45709-1DFF-413A-8668-925EA7130F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Session Status API</a:t>
            </a:r>
          </a:p>
          <a:p>
            <a:pPr lvl="1"/>
            <a:r>
              <a:rPr lang="en-US" dirty="0"/>
              <a:t>SSO session information at IDP</a:t>
            </a:r>
          </a:p>
          <a:p>
            <a:pPr lvl="2"/>
            <a:r>
              <a:rPr lang="en-US" dirty="0"/>
              <a:t>Is the SSO session still valid? When will it expire? When did the user authenticate?</a:t>
            </a:r>
          </a:p>
          <a:p>
            <a:pPr lvl="2"/>
            <a:r>
              <a:rPr lang="en-US" dirty="0"/>
              <a:t>Use refresh option to keep the SSO session alive</a:t>
            </a:r>
          </a:p>
          <a:p>
            <a:r>
              <a:rPr lang="en-US" dirty="0"/>
              <a:t>SSO and JavaScript</a:t>
            </a:r>
          </a:p>
          <a:p>
            <a:pPr lvl="1"/>
            <a:r>
              <a:rPr lang="en-US" dirty="0"/>
              <a:t>Inject custom JavaScript into SSO logon UI</a:t>
            </a:r>
          </a:p>
          <a:p>
            <a:pPr lvl="1"/>
            <a:r>
              <a:rPr lang="en-US" dirty="0"/>
              <a:t>Implement </a:t>
            </a:r>
            <a:r>
              <a:rPr lang="en-US" dirty="0" err="1"/>
              <a:t>customisations</a:t>
            </a:r>
            <a:r>
              <a:rPr lang="en-US" dirty="0"/>
              <a:t> that are not possible with template settings</a:t>
            </a:r>
          </a:p>
          <a:p>
            <a:r>
              <a:rPr lang="en-US" dirty="0"/>
              <a:t>UI and UX APIs are CORS enabled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50D82-313E-4EAA-9AC2-9DB9B1813B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575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C070E-85C0-4161-99FA-7820BEF85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and UX - Examples</a:t>
            </a:r>
            <a:endParaRPr lang="fi-FI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D99A21-7764-423F-84DC-99AD50CF54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SSO and JavaScript</a:t>
            </a:r>
            <a:endParaRPr lang="fi-FI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EC17D-B9B2-4609-8A49-379E95E6E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4512" y="2164356"/>
            <a:ext cx="6642976" cy="25660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E87A3E-4CDB-47A9-9F12-85664A1D3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327" y="4969488"/>
            <a:ext cx="9701346" cy="94590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36CE84-C0BB-4288-AD93-29CA2C23CE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396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919F5-A131-4CB1-A640-497600E36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integration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40FE4-9C72-4CDE-B968-5EFBA49EF48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Web SSO</a:t>
            </a:r>
          </a:p>
          <a:p>
            <a:pPr lvl="1"/>
            <a:r>
              <a:rPr lang="en-US" dirty="0"/>
              <a:t>OAuth 2.0 and OpenID Connect 1.0</a:t>
            </a:r>
          </a:p>
          <a:p>
            <a:pPr lvl="1"/>
            <a:r>
              <a:rPr lang="en-US" dirty="0"/>
              <a:t>SAML 2.0</a:t>
            </a:r>
          </a:p>
          <a:p>
            <a:pPr lvl="2"/>
            <a:r>
              <a:rPr lang="en-US" dirty="0"/>
              <a:t>Java and ASP.NET integration modules</a:t>
            </a:r>
          </a:p>
          <a:p>
            <a:r>
              <a:rPr lang="en-US" dirty="0"/>
              <a:t>Mobile Applications</a:t>
            </a:r>
          </a:p>
          <a:p>
            <a:pPr lvl="1"/>
            <a:r>
              <a:rPr lang="en-US" dirty="0"/>
              <a:t>OAuth 2.0 and OpenID Connect 1.0</a:t>
            </a:r>
          </a:p>
          <a:p>
            <a:r>
              <a:rPr lang="en-US" dirty="0"/>
              <a:t>API protection</a:t>
            </a:r>
          </a:p>
          <a:p>
            <a:pPr lvl="1"/>
            <a:r>
              <a:rPr lang="fi-FI" dirty="0"/>
              <a:t>OAuth 2.0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5FF2D-C7D9-4059-8AC3-7348C32193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905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2FC1-7188-4C80-B135-72EDEB9B1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OAuth 2.0 and OpenID Connect 1.0</a:t>
            </a:r>
            <a:endParaRPr lang="fi-F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8A223-5795-4216-81CA-B6C0DAF8B9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1"/>
            <a:r>
              <a:rPr lang="en-US" sz="2800" dirty="0"/>
              <a:t>Overview</a:t>
            </a:r>
          </a:p>
          <a:p>
            <a:pPr lvl="1"/>
            <a:r>
              <a:rPr lang="en-US" sz="2800" dirty="0"/>
              <a:t>Discovery</a:t>
            </a:r>
          </a:p>
          <a:p>
            <a:pPr lvl="1"/>
            <a:r>
              <a:rPr lang="en-US" sz="2800" dirty="0"/>
              <a:t>Registration</a:t>
            </a:r>
          </a:p>
          <a:p>
            <a:pPr lvl="1"/>
            <a:r>
              <a:rPr lang="en-US" sz="2800" dirty="0"/>
              <a:t>Authentication</a:t>
            </a:r>
          </a:p>
          <a:p>
            <a:pPr marL="1428750" lvl="2" indent="-457200"/>
            <a:r>
              <a:rPr lang="en-US" sz="2400" dirty="0"/>
              <a:t>With web browser</a:t>
            </a:r>
          </a:p>
          <a:p>
            <a:pPr marL="1428750" lvl="2" indent="-457200"/>
            <a:r>
              <a:rPr lang="en-US" sz="2400" dirty="0"/>
              <a:t>Backend protocols</a:t>
            </a:r>
          </a:p>
          <a:p>
            <a:pPr lvl="1"/>
            <a:r>
              <a:rPr lang="en-US" sz="2800" dirty="0"/>
              <a:t>Token validation and revocation</a:t>
            </a:r>
          </a:p>
          <a:p>
            <a:pPr lvl="1"/>
            <a:r>
              <a:rPr lang="en-US" sz="2800" dirty="0"/>
              <a:t>Message integrity and confidentiality</a:t>
            </a:r>
            <a:endParaRPr lang="fi-FI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1D815-8BD6-4369-83C6-DED6726F9B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80319" y="6360600"/>
            <a:ext cx="2743200" cy="365125"/>
          </a:xfrm>
        </p:spPr>
        <p:txBody>
          <a:bodyPr/>
          <a:lstStyle/>
          <a:p>
            <a:fld id="{9B46DAA8-F91A-4E38-AB62-B9C84018269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11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isecure">
      <a:dk1>
        <a:srgbClr val="152435"/>
      </a:dk1>
      <a:lt1>
        <a:srgbClr val="FFFFFF"/>
      </a:lt1>
      <a:dk2>
        <a:srgbClr val="383838"/>
      </a:dk2>
      <a:lt2>
        <a:srgbClr val="28A7F0"/>
      </a:lt2>
      <a:accent1>
        <a:srgbClr val="0C73AC"/>
      </a:accent1>
      <a:accent2>
        <a:srgbClr val="E6E6E6"/>
      </a:accent2>
      <a:accent3>
        <a:srgbClr val="B2B2B2"/>
      </a:accent3>
      <a:accent4>
        <a:srgbClr val="383838"/>
      </a:accent4>
      <a:accent5>
        <a:srgbClr val="0367A1"/>
      </a:accent5>
      <a:accent6>
        <a:srgbClr val="9D90A0"/>
      </a:accent6>
      <a:hlink>
        <a:srgbClr val="3477B2"/>
      </a:hlink>
      <a:folHlink>
        <a:srgbClr val="F2F2F2"/>
      </a:folHlink>
    </a:clrScheme>
    <a:fontScheme name="Ubisecure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ctr"/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Ubisecure_corporate_presentation_2018" id="{4D160467-DDCF-9544-9928-3F29336DE33F}" vid="{565727BF-AC17-2849-84FB-DC19EA9C2A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Ubisecure_Corporate_template_2018</Template>
  <TotalTime>236</TotalTime>
  <Words>1592</Words>
  <Application>Microsoft Office PowerPoint</Application>
  <PresentationFormat>Widescreen</PresentationFormat>
  <Paragraphs>328</Paragraphs>
  <Slides>29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2" baseType="lpstr">
      <vt:lpstr>Raleway Medium</vt:lpstr>
      <vt:lpstr>Raleway-v4020 SemiBold</vt:lpstr>
      <vt:lpstr>Open Sans</vt:lpstr>
      <vt:lpstr>Arial</vt:lpstr>
      <vt:lpstr>Raleway-v4020 Medium</vt:lpstr>
      <vt:lpstr>Open Sans Semibold</vt:lpstr>
      <vt:lpstr>Lucida Console</vt:lpstr>
      <vt:lpstr>Courier New</vt:lpstr>
      <vt:lpstr>Calibri</vt:lpstr>
      <vt:lpstr>Wingdings</vt:lpstr>
      <vt:lpstr>Calibri Light</vt:lpstr>
      <vt:lpstr>Consolas</vt:lpstr>
      <vt:lpstr>Office Theme</vt:lpstr>
      <vt:lpstr>Ubisecure APIs</vt:lpstr>
      <vt:lpstr>Agenda</vt:lpstr>
      <vt:lpstr>UI and UX</vt:lpstr>
      <vt:lpstr>UI and UX – Examples </vt:lpstr>
      <vt:lpstr>UI and UX – Examples </vt:lpstr>
      <vt:lpstr>UI and UX</vt:lpstr>
      <vt:lpstr>UI and UX - Examples</vt:lpstr>
      <vt:lpstr>Application integration</vt:lpstr>
      <vt:lpstr>OAuth 2.0 and OpenID Connect 1.0</vt:lpstr>
      <vt:lpstr>Overview</vt:lpstr>
      <vt:lpstr>Discovery</vt:lpstr>
      <vt:lpstr>Registration</vt:lpstr>
      <vt:lpstr>Registration</vt:lpstr>
      <vt:lpstr>Authentication – with web browser</vt:lpstr>
      <vt:lpstr>PowerPoint Presentation</vt:lpstr>
      <vt:lpstr>Authentication – backend protocols</vt:lpstr>
      <vt:lpstr>Authentication – backend protocols</vt:lpstr>
      <vt:lpstr>Token validation and revocation</vt:lpstr>
      <vt:lpstr>Message integrity and confidentiality</vt:lpstr>
      <vt:lpstr>Message integrity and confidentiality</vt:lpstr>
      <vt:lpstr>DevOps and Automation</vt:lpstr>
      <vt:lpstr>DevOps and Automation – Examples </vt:lpstr>
      <vt:lpstr>DevOps and Automation – Examples </vt:lpstr>
      <vt:lpstr>PowerPoint Presentation</vt:lpstr>
      <vt:lpstr>IAM Process</vt:lpstr>
      <vt:lpstr>IAM Process – Example </vt:lpstr>
      <vt:lpstr>Callback APIs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Francesca Hobson</dc:creator>
  <cp:lastModifiedBy>Petteri Stenius</cp:lastModifiedBy>
  <cp:revision>31</cp:revision>
  <dcterms:created xsi:type="dcterms:W3CDTF">2019-01-25T12:07:24Z</dcterms:created>
  <dcterms:modified xsi:type="dcterms:W3CDTF">2019-09-18T17:15:26Z</dcterms:modified>
</cp:coreProperties>
</file>

<file path=docProps/thumbnail.jpeg>
</file>